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11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95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4" r:id="rId29"/>
    <p:sldId id="285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714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8739" y="2556620"/>
            <a:ext cx="10840720" cy="953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1" i="0">
                <a:solidFill>
                  <a:srgbClr val="F4010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8739" y="3873374"/>
            <a:ext cx="10887075" cy="953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5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7F3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rgbClr val="F4010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75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7F3E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25145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rgbClr val="F4010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659921" y="2188549"/>
            <a:ext cx="2956559" cy="45135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rgbClr val="F4010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59090" y="-279377"/>
            <a:ext cx="10473819" cy="22497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1" i="0">
                <a:solidFill>
                  <a:srgbClr val="F4010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490230" y="2371651"/>
            <a:ext cx="6375400" cy="26930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5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13" Type="http://schemas.openxmlformats.org/officeDocument/2006/relationships/image" Target="../media/image50.jpg"/><Relationship Id="rId3" Type="http://schemas.openxmlformats.org/officeDocument/2006/relationships/image" Target="../media/image40.jpg"/><Relationship Id="rId7" Type="http://schemas.openxmlformats.org/officeDocument/2006/relationships/image" Target="../media/image44.jpg"/><Relationship Id="rId12" Type="http://schemas.openxmlformats.org/officeDocument/2006/relationships/image" Target="../media/image49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jpg"/><Relationship Id="rId11" Type="http://schemas.openxmlformats.org/officeDocument/2006/relationships/image" Target="../media/image48.jpg"/><Relationship Id="rId5" Type="http://schemas.openxmlformats.org/officeDocument/2006/relationships/image" Target="../media/image42.jpg"/><Relationship Id="rId15" Type="http://schemas.openxmlformats.org/officeDocument/2006/relationships/image" Target="../media/image52.jpg"/><Relationship Id="rId10" Type="http://schemas.openxmlformats.org/officeDocument/2006/relationships/image" Target="../media/image47.jpg"/><Relationship Id="rId4" Type="http://schemas.openxmlformats.org/officeDocument/2006/relationships/image" Target="../media/image41.jpg"/><Relationship Id="rId9" Type="http://schemas.openxmlformats.org/officeDocument/2006/relationships/image" Target="../media/image46.jpg"/><Relationship Id="rId14" Type="http://schemas.openxmlformats.org/officeDocument/2006/relationships/image" Target="../media/image51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3" Type="http://schemas.openxmlformats.org/officeDocument/2006/relationships/image" Target="../media/image58.jpg"/><Relationship Id="rId7" Type="http://schemas.openxmlformats.org/officeDocument/2006/relationships/image" Target="../media/image62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jpg"/><Relationship Id="rId11" Type="http://schemas.openxmlformats.org/officeDocument/2006/relationships/image" Target="../media/image66.jpg"/><Relationship Id="rId5" Type="http://schemas.openxmlformats.org/officeDocument/2006/relationships/image" Target="../media/image60.jpg"/><Relationship Id="rId10" Type="http://schemas.openxmlformats.org/officeDocument/2006/relationships/image" Target="../media/image65.jpg"/><Relationship Id="rId4" Type="http://schemas.openxmlformats.org/officeDocument/2006/relationships/image" Target="../media/image59.jpg"/><Relationship Id="rId9" Type="http://schemas.openxmlformats.org/officeDocument/2006/relationships/image" Target="../media/image64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6.png"/><Relationship Id="rId7" Type="http://schemas.openxmlformats.org/officeDocument/2006/relationships/image" Target="../media/image67.png"/><Relationship Id="rId12" Type="http://schemas.openxmlformats.org/officeDocument/2006/relationships/image" Target="../media/image8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jpg"/><Relationship Id="rId11" Type="http://schemas.openxmlformats.org/officeDocument/2006/relationships/image" Target="../media/image72.png"/><Relationship Id="rId5" Type="http://schemas.openxmlformats.org/officeDocument/2006/relationships/image" Target="../media/image78.png"/><Relationship Id="rId10" Type="http://schemas.openxmlformats.org/officeDocument/2006/relationships/image" Target="../media/image81.png"/><Relationship Id="rId4" Type="http://schemas.openxmlformats.org/officeDocument/2006/relationships/image" Target="../media/image77.png"/><Relationship Id="rId9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hyperlink" Target="https://www.instagram.com/tabasco/" TargetMode="External"/><Relationship Id="rId7" Type="http://schemas.openxmlformats.org/officeDocument/2006/relationships/image" Target="../media/image86.png"/><Relationship Id="rId12" Type="http://schemas.openxmlformats.org/officeDocument/2006/relationships/image" Target="../media/image91.jpg"/><Relationship Id="rId2" Type="http://schemas.openxmlformats.org/officeDocument/2006/relationships/hyperlink" Target="https://www.facebook.com/search/top?q=tabasc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company/mcilhenny-company/" TargetMode="External"/><Relationship Id="rId11" Type="http://schemas.openxmlformats.org/officeDocument/2006/relationships/image" Target="../media/image90.jpg"/><Relationship Id="rId5" Type="http://schemas.openxmlformats.org/officeDocument/2006/relationships/hyperlink" Target="https://www.tiktok.com/%40tabascobrand?lang=en" TargetMode="External"/><Relationship Id="rId10" Type="http://schemas.openxmlformats.org/officeDocument/2006/relationships/image" Target="../media/image89.png"/><Relationship Id="rId4" Type="http://schemas.openxmlformats.org/officeDocument/2006/relationships/hyperlink" Target="https://twitter.com/tabasco?lang=en" TargetMode="External"/><Relationship Id="rId9" Type="http://schemas.openxmlformats.org/officeDocument/2006/relationships/image" Target="../media/image8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8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27932" y="370332"/>
              <a:ext cx="4201667" cy="420166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964338" y="5236631"/>
            <a:ext cx="62630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290" dirty="0">
                <a:solidFill>
                  <a:srgbClr val="FFFFFF"/>
                </a:solidFill>
                <a:latin typeface="Trebuchet MS"/>
                <a:cs typeface="Trebuchet MS"/>
              </a:rPr>
              <a:t>PARTNERSHIP</a:t>
            </a:r>
            <a:r>
              <a:rPr sz="4800" b="1" spc="-5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800" b="1" spc="-430" dirty="0">
                <a:solidFill>
                  <a:srgbClr val="FFFFFF"/>
                </a:solidFill>
                <a:latin typeface="Trebuchet MS"/>
                <a:cs typeface="Trebuchet MS"/>
              </a:rPr>
              <a:t>PLAYBOOK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53314" y="5901728"/>
            <a:ext cx="5885815" cy="386644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15"/>
              </a:spcBef>
            </a:pPr>
            <a:r>
              <a:rPr sz="2000" spc="-190" dirty="0">
                <a:solidFill>
                  <a:srgbClr val="FFFFFF"/>
                </a:solidFill>
                <a:latin typeface="Arial Black"/>
                <a:cs typeface="Arial Black"/>
              </a:rPr>
              <a:t>Brand</a:t>
            </a:r>
            <a:r>
              <a:rPr sz="2000" spc="-18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75" dirty="0">
                <a:solidFill>
                  <a:srgbClr val="FFFFFF"/>
                </a:solidFill>
                <a:latin typeface="Arial Black"/>
                <a:cs typeface="Arial Black"/>
              </a:rPr>
              <a:t>Guidelines</a:t>
            </a:r>
            <a:endParaRPr sz="20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14F316-ACC1-4F05-8ABB-26033606BF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2" t="36666" r="50000" b="37778"/>
          <a:stretch/>
        </p:blipFill>
        <p:spPr>
          <a:xfrm>
            <a:off x="381000" y="1371600"/>
            <a:ext cx="5943600" cy="2628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EB96CC-CBD6-4B29-B40F-0776DD08ED32}"/>
              </a:ext>
            </a:extLst>
          </p:cNvPr>
          <p:cNvSpPr txBox="1"/>
          <p:nvPr/>
        </p:nvSpPr>
        <p:spPr>
          <a:xfrm>
            <a:off x="685800" y="533400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REGIONAL LANGUAGE TRANSLATION</a:t>
            </a:r>
          </a:p>
        </p:txBody>
      </p:sp>
    </p:spTree>
    <p:extLst>
      <p:ext uri="{BB962C8B-B14F-4D97-AF65-F5344CB8AC3E}">
        <p14:creationId xmlns:p14="http://schemas.microsoft.com/office/powerpoint/2010/main" val="3346945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5604" y="2701098"/>
            <a:ext cx="5592445" cy="130048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5"/>
              </a:spcBef>
            </a:pPr>
            <a:r>
              <a:rPr sz="4400" spc="-415" dirty="0">
                <a:solidFill>
                  <a:srgbClr val="FFFFFF"/>
                </a:solidFill>
              </a:rPr>
              <a:t>LOGOS,</a:t>
            </a:r>
            <a:r>
              <a:rPr sz="4400" spc="-550" dirty="0">
                <a:solidFill>
                  <a:srgbClr val="FFFFFF"/>
                </a:solidFill>
              </a:rPr>
              <a:t> </a:t>
            </a:r>
            <a:r>
              <a:rPr sz="4400" spc="-345" dirty="0">
                <a:solidFill>
                  <a:srgbClr val="FFFFFF"/>
                </a:solidFill>
              </a:rPr>
              <a:t>WORDMARK</a:t>
            </a:r>
            <a:r>
              <a:rPr sz="4400" spc="-545" dirty="0">
                <a:solidFill>
                  <a:srgbClr val="FFFFFF"/>
                </a:solidFill>
              </a:rPr>
              <a:t> </a:t>
            </a:r>
            <a:r>
              <a:rPr sz="4400" spc="-165" dirty="0">
                <a:solidFill>
                  <a:srgbClr val="FFFFFF"/>
                </a:solidFill>
              </a:rPr>
              <a:t>AND </a:t>
            </a:r>
            <a:r>
              <a:rPr sz="4400" spc="-345" dirty="0">
                <a:solidFill>
                  <a:srgbClr val="FFFFFF"/>
                </a:solidFill>
              </a:rPr>
              <a:t>CREATIVE</a:t>
            </a:r>
            <a:endParaRPr sz="4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2307" y="2546604"/>
              <a:ext cx="3491483" cy="8945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16669" y="2552700"/>
              <a:ext cx="710182" cy="413461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1932" y="4698491"/>
              <a:ext cx="3491483" cy="89457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583436" y="3555491"/>
              <a:ext cx="3710940" cy="1019810"/>
            </a:xfrm>
            <a:custGeom>
              <a:avLst/>
              <a:gdLst/>
              <a:ahLst/>
              <a:cxnLst/>
              <a:rect l="l" t="t" r="r" b="b"/>
              <a:pathLst>
                <a:path w="3710940" h="1019810">
                  <a:moveTo>
                    <a:pt x="3710940" y="0"/>
                  </a:moveTo>
                  <a:lnTo>
                    <a:pt x="0" y="0"/>
                  </a:lnTo>
                  <a:lnTo>
                    <a:pt x="0" y="1019556"/>
                  </a:lnTo>
                  <a:lnTo>
                    <a:pt x="3710940" y="1019556"/>
                  </a:lnTo>
                  <a:lnTo>
                    <a:pt x="37109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3436" y="3555491"/>
              <a:ext cx="3710940" cy="1019810"/>
            </a:xfrm>
            <a:custGeom>
              <a:avLst/>
              <a:gdLst/>
              <a:ahLst/>
              <a:cxnLst/>
              <a:rect l="l" t="t" r="r" b="b"/>
              <a:pathLst>
                <a:path w="3710940" h="1019810">
                  <a:moveTo>
                    <a:pt x="0" y="0"/>
                  </a:moveTo>
                  <a:lnTo>
                    <a:pt x="3710940" y="0"/>
                  </a:lnTo>
                  <a:lnTo>
                    <a:pt x="3710940" y="1019556"/>
                  </a:lnTo>
                  <a:lnTo>
                    <a:pt x="0" y="101955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2307" y="3637788"/>
              <a:ext cx="3503675" cy="89306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41932" y="5750052"/>
              <a:ext cx="3503675" cy="89763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69680" y="2552700"/>
              <a:ext cx="711707" cy="413461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08035" y="2552700"/>
              <a:ext cx="710183" cy="413461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82714" y="2546350"/>
              <a:ext cx="806703" cy="4147312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666923" y="-279377"/>
            <a:ext cx="9418320" cy="1422400"/>
          </a:xfrm>
          <a:prstGeom prst="rect">
            <a:avLst/>
          </a:prstGeom>
        </p:spPr>
        <p:txBody>
          <a:bodyPr vert="horz" wrap="square" lIns="0" tIns="237490" rIns="0" bIns="0" rtlCol="0">
            <a:spAutoFit/>
          </a:bodyPr>
          <a:lstStyle/>
          <a:p>
            <a:pPr marR="541655" algn="ctr">
              <a:lnSpc>
                <a:spcPct val="100000"/>
              </a:lnSpc>
              <a:spcBef>
                <a:spcPts val="1870"/>
              </a:spcBef>
            </a:pPr>
            <a:r>
              <a:rPr spc="-415" dirty="0"/>
              <a:t>WORDMARKS</a:t>
            </a: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lang="en-IN" sz="1800" b="0" spc="-225" dirty="0">
                <a:solidFill>
                  <a:srgbClr val="000000"/>
                </a:solidFill>
                <a:latin typeface="Arial Black"/>
                <a:cs typeface="Arial Black"/>
              </a:rPr>
              <a:t>FILES FOR THE SAME ARE ATTACGHED</a:t>
            </a:r>
            <a:r>
              <a:rPr sz="1800" b="0" spc="-25" dirty="0">
                <a:solidFill>
                  <a:srgbClr val="000000"/>
                </a:solidFill>
                <a:latin typeface="Arial Black"/>
                <a:cs typeface="Arial Black"/>
              </a:rPr>
              <a:t>.</a:t>
            </a:r>
            <a:endParaRPr sz="1800" dirty="0">
              <a:latin typeface="Arial Black"/>
              <a:cs typeface="Arial Black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46677" y="1697321"/>
            <a:ext cx="1972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latin typeface="Trebuchet MS"/>
                <a:cs typeface="Trebuchet MS"/>
              </a:rPr>
              <a:t>BRAND</a:t>
            </a:r>
            <a:r>
              <a:rPr sz="1800" b="1" spc="-90" dirty="0">
                <a:latin typeface="Trebuchet MS"/>
                <a:cs typeface="Trebuchet MS"/>
              </a:rPr>
              <a:t> </a:t>
            </a:r>
            <a:r>
              <a:rPr sz="1800" b="1" spc="-55" dirty="0">
                <a:latin typeface="Trebuchet MS"/>
                <a:cs typeface="Trebuchet MS"/>
              </a:rPr>
              <a:t>WORDMARK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930105" y="1698693"/>
            <a:ext cx="2240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60" dirty="0">
                <a:latin typeface="Trebuchet MS"/>
                <a:cs typeface="Trebuchet MS"/>
              </a:rPr>
              <a:t>VERTICAL</a:t>
            </a:r>
            <a:r>
              <a:rPr sz="1800" b="1" spc="-80" dirty="0">
                <a:latin typeface="Trebuchet MS"/>
                <a:cs typeface="Trebuchet MS"/>
              </a:rPr>
              <a:t> </a:t>
            </a:r>
            <a:r>
              <a:rPr sz="1800" b="1" spc="-55" dirty="0">
                <a:latin typeface="Trebuchet MS"/>
                <a:cs typeface="Trebuchet MS"/>
              </a:rPr>
              <a:t>WORDMARK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12480" y="2511552"/>
              <a:ext cx="3668267" cy="206349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9536" y="2330195"/>
              <a:ext cx="4312919" cy="242619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6776" y="2511552"/>
              <a:ext cx="3668267" cy="206349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283195" y="4974335"/>
              <a:ext cx="2851785" cy="1556385"/>
            </a:xfrm>
            <a:custGeom>
              <a:avLst/>
              <a:gdLst/>
              <a:ahLst/>
              <a:cxnLst/>
              <a:rect l="l" t="t" r="r" b="b"/>
              <a:pathLst>
                <a:path w="2851784" h="1556384">
                  <a:moveTo>
                    <a:pt x="2851404" y="0"/>
                  </a:moveTo>
                  <a:lnTo>
                    <a:pt x="0" y="0"/>
                  </a:lnTo>
                  <a:lnTo>
                    <a:pt x="0" y="1556004"/>
                  </a:lnTo>
                  <a:lnTo>
                    <a:pt x="2851404" y="1556004"/>
                  </a:lnTo>
                  <a:lnTo>
                    <a:pt x="28514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83195" y="4974335"/>
              <a:ext cx="2851785" cy="1556385"/>
            </a:xfrm>
            <a:custGeom>
              <a:avLst/>
              <a:gdLst/>
              <a:ahLst/>
              <a:cxnLst/>
              <a:rect l="l" t="t" r="r" b="b"/>
              <a:pathLst>
                <a:path w="2851784" h="1556384">
                  <a:moveTo>
                    <a:pt x="0" y="0"/>
                  </a:moveTo>
                  <a:lnTo>
                    <a:pt x="2851404" y="0"/>
                  </a:lnTo>
                  <a:lnTo>
                    <a:pt x="2851404" y="1556004"/>
                  </a:lnTo>
                  <a:lnTo>
                    <a:pt x="0" y="155600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50380" y="4736591"/>
              <a:ext cx="3668267" cy="2063495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666920" y="-44870"/>
            <a:ext cx="9418320" cy="1279525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4604" algn="ctr">
              <a:lnSpc>
                <a:spcPct val="100000"/>
              </a:lnSpc>
              <a:spcBef>
                <a:spcPts val="1019"/>
              </a:spcBef>
            </a:pPr>
            <a:r>
              <a:rPr spc="-565" dirty="0"/>
              <a:t>BOTTLE</a:t>
            </a:r>
            <a:r>
              <a:rPr spc="-670" dirty="0"/>
              <a:t> </a:t>
            </a:r>
            <a:r>
              <a:rPr spc="-415" dirty="0"/>
              <a:t>WORDMARKS</a:t>
            </a:r>
          </a:p>
          <a:p>
            <a:pPr algn="ctr">
              <a:lnSpc>
                <a:spcPct val="100000"/>
              </a:lnSpc>
              <a:spcBef>
                <a:spcPts val="310"/>
              </a:spcBef>
            </a:pPr>
            <a:r>
              <a:rPr sz="1800" b="0" spc="-225" dirty="0">
                <a:solidFill>
                  <a:srgbClr val="000000"/>
                </a:solidFill>
                <a:latin typeface="Arial Black"/>
                <a:cs typeface="Arial Black"/>
              </a:rPr>
              <a:t>Reach</a:t>
            </a:r>
            <a:r>
              <a:rPr sz="1800" b="0" spc="-150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55" dirty="0">
                <a:solidFill>
                  <a:srgbClr val="000000"/>
                </a:solidFill>
                <a:latin typeface="Arial Black"/>
                <a:cs typeface="Arial Black"/>
              </a:rPr>
              <a:t>out</a:t>
            </a:r>
            <a:r>
              <a:rPr sz="1800" b="0" spc="-14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60" dirty="0">
                <a:solidFill>
                  <a:srgbClr val="000000"/>
                </a:solidFill>
                <a:latin typeface="Arial Black"/>
                <a:cs typeface="Arial Black"/>
              </a:rPr>
              <a:t>to</a:t>
            </a:r>
            <a:r>
              <a:rPr sz="1800" b="0" spc="-140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55" dirty="0">
                <a:solidFill>
                  <a:srgbClr val="000000"/>
                </a:solidFill>
                <a:latin typeface="Arial Black"/>
                <a:cs typeface="Arial Black"/>
              </a:rPr>
              <a:t>your</a:t>
            </a:r>
            <a:r>
              <a:rPr sz="1800" b="0" spc="-13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229" dirty="0">
                <a:solidFill>
                  <a:srgbClr val="000000"/>
                </a:solidFill>
                <a:latin typeface="Arial Black"/>
                <a:cs typeface="Arial Black"/>
              </a:rPr>
              <a:t>TABASCO®</a:t>
            </a:r>
            <a:r>
              <a:rPr sz="1800" b="0" spc="-15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75" dirty="0">
                <a:solidFill>
                  <a:srgbClr val="000000"/>
                </a:solidFill>
                <a:latin typeface="Arial Black"/>
                <a:cs typeface="Arial Black"/>
              </a:rPr>
              <a:t>Brand</a:t>
            </a:r>
            <a:r>
              <a:rPr sz="1800" b="0" spc="-150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75" dirty="0">
                <a:solidFill>
                  <a:srgbClr val="000000"/>
                </a:solidFill>
                <a:latin typeface="Arial Black"/>
                <a:cs typeface="Arial Black"/>
              </a:rPr>
              <a:t>Contact</a:t>
            </a:r>
            <a:r>
              <a:rPr sz="1800" b="0" spc="-16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60" dirty="0">
                <a:solidFill>
                  <a:srgbClr val="000000"/>
                </a:solidFill>
                <a:latin typeface="Arial Black"/>
                <a:cs typeface="Arial Black"/>
              </a:rPr>
              <a:t>to</a:t>
            </a:r>
            <a:r>
              <a:rPr sz="1800" b="0" spc="-140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70" dirty="0">
                <a:solidFill>
                  <a:srgbClr val="000000"/>
                </a:solidFill>
                <a:latin typeface="Arial Black"/>
                <a:cs typeface="Arial Black"/>
              </a:rPr>
              <a:t>request</a:t>
            </a:r>
            <a:r>
              <a:rPr sz="1800" b="0" spc="-120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240" dirty="0">
                <a:solidFill>
                  <a:srgbClr val="000000"/>
                </a:solidFill>
                <a:latin typeface="Arial Black"/>
                <a:cs typeface="Arial Black"/>
              </a:rPr>
              <a:t>access</a:t>
            </a:r>
            <a:r>
              <a:rPr sz="1800" b="0" spc="-140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60" dirty="0">
                <a:solidFill>
                  <a:srgbClr val="000000"/>
                </a:solidFill>
                <a:latin typeface="Arial Black"/>
                <a:cs typeface="Arial Black"/>
              </a:rPr>
              <a:t>to</a:t>
            </a:r>
            <a:r>
              <a:rPr sz="1800" b="0" spc="-140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90" dirty="0">
                <a:solidFill>
                  <a:srgbClr val="000000"/>
                </a:solidFill>
                <a:latin typeface="Arial Black"/>
                <a:cs typeface="Arial Black"/>
              </a:rPr>
              <a:t>these</a:t>
            </a:r>
            <a:r>
              <a:rPr sz="1800" b="0" spc="-13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50" dirty="0">
                <a:solidFill>
                  <a:srgbClr val="000000"/>
                </a:solidFill>
                <a:latin typeface="Arial Black"/>
                <a:cs typeface="Arial Black"/>
              </a:rPr>
              <a:t>brand</a:t>
            </a:r>
            <a:r>
              <a:rPr sz="1800" b="0" spc="-15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215" dirty="0">
                <a:solidFill>
                  <a:srgbClr val="000000"/>
                </a:solidFill>
                <a:latin typeface="Arial Black"/>
                <a:cs typeface="Arial Black"/>
              </a:rPr>
              <a:t>asset</a:t>
            </a:r>
            <a:r>
              <a:rPr sz="1800" b="0" spc="-14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0" dirty="0">
                <a:solidFill>
                  <a:srgbClr val="000000"/>
                </a:solidFill>
                <a:latin typeface="Arial Black"/>
                <a:cs typeface="Arial Black"/>
              </a:rPr>
              <a:t>files.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85525" y="1781411"/>
            <a:ext cx="4313555" cy="6711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3175" algn="ctr">
              <a:lnSpc>
                <a:spcPct val="100000"/>
              </a:lnSpc>
              <a:spcBef>
                <a:spcPts val="105"/>
              </a:spcBef>
            </a:pPr>
            <a:r>
              <a:rPr sz="1400" b="1" spc="-80" dirty="0">
                <a:latin typeface="Trebuchet MS"/>
                <a:cs typeface="Trebuchet MS"/>
              </a:rPr>
              <a:t>BOTTLE</a:t>
            </a:r>
            <a:r>
              <a:rPr sz="1400" b="1" spc="-50" dirty="0">
                <a:latin typeface="Trebuchet MS"/>
                <a:cs typeface="Trebuchet MS"/>
              </a:rPr>
              <a:t> </a:t>
            </a:r>
            <a:r>
              <a:rPr sz="1400" b="1" spc="-20" dirty="0">
                <a:latin typeface="Trebuchet MS"/>
                <a:cs typeface="Trebuchet MS"/>
              </a:rPr>
              <a:t>LOGO</a:t>
            </a:r>
            <a:endParaRPr sz="1400">
              <a:latin typeface="Trebuchet MS"/>
              <a:cs typeface="Trebuchet MS"/>
            </a:endParaRPr>
          </a:p>
          <a:p>
            <a:pPr marL="12700" marR="5080" algn="ctr">
              <a:lnSpc>
                <a:spcPct val="100000"/>
              </a:lnSpc>
              <a:spcBef>
                <a:spcPts val="35"/>
              </a:spcBef>
            </a:pPr>
            <a:r>
              <a:rPr sz="1400" dirty="0">
                <a:latin typeface="Calibri"/>
                <a:cs typeface="Calibri"/>
              </a:rPr>
              <a:t>A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visual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shorthand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combining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bottle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wordmark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a </a:t>
            </a:r>
            <a:r>
              <a:rPr sz="1400" dirty="0">
                <a:latin typeface="Calibri"/>
                <a:cs typeface="Calibri"/>
              </a:rPr>
              <a:t>bold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visually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arresting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way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84723" y="1789613"/>
            <a:ext cx="3768090" cy="6711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1905" algn="ctr">
              <a:lnSpc>
                <a:spcPct val="100000"/>
              </a:lnSpc>
              <a:spcBef>
                <a:spcPts val="105"/>
              </a:spcBef>
            </a:pPr>
            <a:r>
              <a:rPr sz="1400" b="1" spc="-60" dirty="0">
                <a:latin typeface="Trebuchet MS"/>
                <a:cs typeface="Trebuchet MS"/>
              </a:rPr>
              <a:t>HALFTONE</a:t>
            </a:r>
            <a:r>
              <a:rPr sz="1400" b="1" spc="-35" dirty="0">
                <a:latin typeface="Trebuchet MS"/>
                <a:cs typeface="Trebuchet MS"/>
              </a:rPr>
              <a:t> </a:t>
            </a:r>
            <a:r>
              <a:rPr sz="1400" b="1" spc="-85" dirty="0">
                <a:latin typeface="Trebuchet MS"/>
                <a:cs typeface="Trebuchet MS"/>
              </a:rPr>
              <a:t>BOTTLE</a:t>
            </a:r>
            <a:r>
              <a:rPr sz="1400" b="1" spc="-20" dirty="0">
                <a:latin typeface="Trebuchet MS"/>
                <a:cs typeface="Trebuchet MS"/>
              </a:rPr>
              <a:t> LOGO</a:t>
            </a:r>
            <a:endParaRPr sz="1400">
              <a:latin typeface="Trebuchet MS"/>
              <a:cs typeface="Trebuchet MS"/>
            </a:endParaRPr>
          </a:p>
          <a:p>
            <a:pPr marL="12700" marR="5080" algn="ctr">
              <a:lnSpc>
                <a:spcPct val="100000"/>
              </a:lnSpc>
              <a:spcBef>
                <a:spcPts val="35"/>
              </a:spcBef>
            </a:pPr>
            <a:r>
              <a:rPr sz="1400" dirty="0">
                <a:latin typeface="Calibri"/>
                <a:cs typeface="Calibri"/>
              </a:rPr>
              <a:t>This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version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bottle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logo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ideal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when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printing </a:t>
            </a:r>
            <a:r>
              <a:rPr sz="1400" dirty="0">
                <a:latin typeface="Calibri"/>
                <a:cs typeface="Calibri"/>
              </a:rPr>
              <a:t>capabilities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are</a:t>
            </a:r>
            <a:r>
              <a:rPr sz="1400" spc="-7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limited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79391" y="4273296"/>
              <a:ext cx="3633215" cy="182270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4046" rIns="0" bIns="0" rtlCol="0">
            <a:spAutoFit/>
          </a:bodyPr>
          <a:lstStyle/>
          <a:p>
            <a:pPr marL="574040" algn="ctr">
              <a:lnSpc>
                <a:spcPct val="100000"/>
              </a:lnSpc>
              <a:spcBef>
                <a:spcPts val="1019"/>
              </a:spcBef>
            </a:pPr>
            <a:r>
              <a:rPr spc="-305" dirty="0"/>
              <a:t>DIAMOND</a:t>
            </a:r>
            <a:r>
              <a:rPr spc="-685" dirty="0"/>
              <a:t> </a:t>
            </a:r>
            <a:r>
              <a:rPr spc="-530" dirty="0"/>
              <a:t>LOGOS</a:t>
            </a:r>
          </a:p>
          <a:p>
            <a:pPr marL="560070" algn="ctr">
              <a:lnSpc>
                <a:spcPct val="100000"/>
              </a:lnSpc>
              <a:spcBef>
                <a:spcPts val="310"/>
              </a:spcBef>
            </a:pPr>
            <a:r>
              <a:rPr sz="1800" b="0" spc="-225" dirty="0">
                <a:solidFill>
                  <a:srgbClr val="000000"/>
                </a:solidFill>
                <a:latin typeface="Arial Black"/>
                <a:cs typeface="Arial Black"/>
              </a:rPr>
              <a:t>Reach</a:t>
            </a:r>
            <a:r>
              <a:rPr sz="1800" b="0" spc="-150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55" dirty="0">
                <a:solidFill>
                  <a:srgbClr val="000000"/>
                </a:solidFill>
                <a:latin typeface="Arial Black"/>
                <a:cs typeface="Arial Black"/>
              </a:rPr>
              <a:t>out</a:t>
            </a:r>
            <a:r>
              <a:rPr sz="1800" b="0" spc="-14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60" dirty="0">
                <a:solidFill>
                  <a:srgbClr val="000000"/>
                </a:solidFill>
                <a:latin typeface="Arial Black"/>
                <a:cs typeface="Arial Black"/>
              </a:rPr>
              <a:t>to</a:t>
            </a:r>
            <a:r>
              <a:rPr sz="1800" b="0" spc="-140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55" dirty="0">
                <a:solidFill>
                  <a:srgbClr val="000000"/>
                </a:solidFill>
                <a:latin typeface="Arial Black"/>
                <a:cs typeface="Arial Black"/>
              </a:rPr>
              <a:t>your</a:t>
            </a:r>
            <a:r>
              <a:rPr sz="1800" b="0" spc="-13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229" dirty="0">
                <a:solidFill>
                  <a:srgbClr val="000000"/>
                </a:solidFill>
                <a:latin typeface="Arial Black"/>
                <a:cs typeface="Arial Black"/>
              </a:rPr>
              <a:t>TABASCO®</a:t>
            </a:r>
            <a:r>
              <a:rPr sz="1800" b="0" spc="-15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75" dirty="0">
                <a:solidFill>
                  <a:srgbClr val="000000"/>
                </a:solidFill>
                <a:latin typeface="Arial Black"/>
                <a:cs typeface="Arial Black"/>
              </a:rPr>
              <a:t>Brand</a:t>
            </a:r>
            <a:r>
              <a:rPr sz="1800" b="0" spc="-150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75" dirty="0">
                <a:solidFill>
                  <a:srgbClr val="000000"/>
                </a:solidFill>
                <a:latin typeface="Arial Black"/>
                <a:cs typeface="Arial Black"/>
              </a:rPr>
              <a:t>Contact</a:t>
            </a:r>
            <a:r>
              <a:rPr sz="1800" b="0" spc="-16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60" dirty="0">
                <a:solidFill>
                  <a:srgbClr val="000000"/>
                </a:solidFill>
                <a:latin typeface="Arial Black"/>
                <a:cs typeface="Arial Black"/>
              </a:rPr>
              <a:t>to</a:t>
            </a:r>
            <a:r>
              <a:rPr sz="1800" b="0" spc="-140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70" dirty="0">
                <a:solidFill>
                  <a:srgbClr val="000000"/>
                </a:solidFill>
                <a:latin typeface="Arial Black"/>
                <a:cs typeface="Arial Black"/>
              </a:rPr>
              <a:t>request</a:t>
            </a:r>
            <a:r>
              <a:rPr sz="1800" b="0" spc="-120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240" dirty="0">
                <a:solidFill>
                  <a:srgbClr val="000000"/>
                </a:solidFill>
                <a:latin typeface="Arial Black"/>
                <a:cs typeface="Arial Black"/>
              </a:rPr>
              <a:t>access</a:t>
            </a:r>
            <a:r>
              <a:rPr sz="1800" b="0" spc="-140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60" dirty="0">
                <a:solidFill>
                  <a:srgbClr val="000000"/>
                </a:solidFill>
                <a:latin typeface="Arial Black"/>
                <a:cs typeface="Arial Black"/>
              </a:rPr>
              <a:t>to</a:t>
            </a:r>
            <a:r>
              <a:rPr sz="1800" b="0" spc="-140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90" dirty="0">
                <a:solidFill>
                  <a:srgbClr val="000000"/>
                </a:solidFill>
                <a:latin typeface="Arial Black"/>
                <a:cs typeface="Arial Black"/>
              </a:rPr>
              <a:t>these</a:t>
            </a:r>
            <a:r>
              <a:rPr sz="1800" b="0" spc="-13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50" dirty="0">
                <a:solidFill>
                  <a:srgbClr val="000000"/>
                </a:solidFill>
                <a:latin typeface="Arial Black"/>
                <a:cs typeface="Arial Black"/>
              </a:rPr>
              <a:t>brand</a:t>
            </a:r>
            <a:r>
              <a:rPr sz="1800" b="0" spc="-15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215" dirty="0">
                <a:solidFill>
                  <a:srgbClr val="000000"/>
                </a:solidFill>
                <a:latin typeface="Arial Black"/>
                <a:cs typeface="Arial Black"/>
              </a:rPr>
              <a:t>asset</a:t>
            </a:r>
            <a:r>
              <a:rPr sz="1800" b="0" spc="-14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0" dirty="0">
                <a:solidFill>
                  <a:srgbClr val="000000"/>
                </a:solidFill>
                <a:latin typeface="Arial Black"/>
                <a:cs typeface="Arial Black"/>
              </a:rPr>
              <a:t>files.</a:t>
            </a:r>
            <a:endParaRPr sz="1800">
              <a:latin typeface="Arial Black"/>
              <a:cs typeface="Arial Black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790188" y="1897126"/>
            <a:ext cx="6902450" cy="4194810"/>
            <a:chOff x="3790188" y="1897126"/>
            <a:chExt cx="6902450" cy="419481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90188" y="1911095"/>
              <a:ext cx="1816607" cy="181660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69635" y="1906524"/>
              <a:ext cx="1815083" cy="181508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63329" y="1897126"/>
              <a:ext cx="1829307" cy="182930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26223" y="1911096"/>
              <a:ext cx="1815083" cy="181660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06258" y="4265676"/>
              <a:ext cx="1823211" cy="182600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164794" y="4860824"/>
            <a:ext cx="1744345" cy="48831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310"/>
              </a:spcBef>
            </a:pPr>
            <a:r>
              <a:rPr sz="1600" spc="-180" dirty="0">
                <a:latin typeface="Arial Black"/>
                <a:cs typeface="Arial Black"/>
              </a:rPr>
              <a:t>LIGHT</a:t>
            </a:r>
            <a:r>
              <a:rPr sz="1600" spc="-95" dirty="0">
                <a:latin typeface="Arial Black"/>
                <a:cs typeface="Arial Black"/>
              </a:rPr>
              <a:t> </a:t>
            </a:r>
            <a:r>
              <a:rPr sz="1600" spc="-175" dirty="0">
                <a:latin typeface="Arial Black"/>
                <a:cs typeface="Arial Black"/>
              </a:rPr>
              <a:t>THINGS</a:t>
            </a:r>
            <a:r>
              <a:rPr sz="1600" spc="-105" dirty="0">
                <a:latin typeface="Arial Black"/>
                <a:cs typeface="Arial Black"/>
              </a:rPr>
              <a:t> </a:t>
            </a:r>
            <a:r>
              <a:rPr sz="1600" spc="-195" dirty="0">
                <a:latin typeface="Arial Black"/>
                <a:cs typeface="Arial Black"/>
              </a:rPr>
              <a:t>UP </a:t>
            </a:r>
            <a:r>
              <a:rPr sz="1600" spc="-180" dirty="0">
                <a:latin typeface="Arial Black"/>
                <a:cs typeface="Arial Black"/>
              </a:rPr>
              <a:t>TAGLINE</a:t>
            </a:r>
            <a:r>
              <a:rPr sz="1600" spc="-125" dirty="0">
                <a:latin typeface="Arial Black"/>
                <a:cs typeface="Arial Black"/>
              </a:rPr>
              <a:t> </a:t>
            </a:r>
            <a:r>
              <a:rPr sz="1600" spc="-10" dirty="0">
                <a:latin typeface="Arial Black"/>
                <a:cs typeface="Arial Black"/>
              </a:rPr>
              <a:t>LOGOS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64794" y="2578512"/>
            <a:ext cx="1832610" cy="48831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310"/>
              </a:spcBef>
            </a:pPr>
            <a:r>
              <a:rPr sz="1600" spc="-210" dirty="0">
                <a:latin typeface="Arial Black"/>
                <a:cs typeface="Arial Black"/>
              </a:rPr>
              <a:t>TABASCO®</a:t>
            </a:r>
            <a:r>
              <a:rPr sz="1600" spc="-70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BRAND </a:t>
            </a:r>
            <a:r>
              <a:rPr sz="1600" spc="-160" dirty="0">
                <a:latin typeface="Arial Black"/>
                <a:cs typeface="Arial Black"/>
              </a:rPr>
              <a:t>DIAMOND</a:t>
            </a:r>
            <a:r>
              <a:rPr sz="1600" spc="-130" dirty="0">
                <a:latin typeface="Arial Black"/>
                <a:cs typeface="Arial Black"/>
              </a:rPr>
              <a:t> </a:t>
            </a:r>
            <a:r>
              <a:rPr sz="1600" spc="-10" dirty="0">
                <a:latin typeface="Arial Black"/>
                <a:cs typeface="Arial Black"/>
              </a:rPr>
              <a:t>LOGOS</a:t>
            </a:r>
            <a:endParaRPr sz="1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3127" y="1962911"/>
            <a:ext cx="10905743" cy="29321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0418" rIns="0" bIns="0" rtlCol="0">
            <a:spAutoFit/>
          </a:bodyPr>
          <a:lstStyle/>
          <a:p>
            <a:pPr marL="572770" algn="ctr">
              <a:lnSpc>
                <a:spcPct val="100000"/>
              </a:lnSpc>
              <a:spcBef>
                <a:spcPts val="1120"/>
              </a:spcBef>
            </a:pPr>
            <a:r>
              <a:rPr spc="-520" dirty="0"/>
              <a:t>FLAVOR</a:t>
            </a:r>
            <a:r>
              <a:rPr spc="-695" dirty="0"/>
              <a:t> </a:t>
            </a:r>
            <a:r>
              <a:rPr spc="-275" dirty="0"/>
              <a:t>SPECIFIC</a:t>
            </a:r>
            <a:r>
              <a:rPr spc="-680" dirty="0"/>
              <a:t> </a:t>
            </a:r>
            <a:r>
              <a:rPr spc="-509" dirty="0"/>
              <a:t>LOGOS</a:t>
            </a:r>
          </a:p>
          <a:p>
            <a:pPr marL="560070" algn="ctr">
              <a:lnSpc>
                <a:spcPct val="100000"/>
              </a:lnSpc>
              <a:spcBef>
                <a:spcPts val="340"/>
              </a:spcBef>
            </a:pPr>
            <a:r>
              <a:rPr sz="1800" b="0" spc="-225" dirty="0">
                <a:solidFill>
                  <a:srgbClr val="000000"/>
                </a:solidFill>
                <a:latin typeface="Arial Black"/>
                <a:cs typeface="Arial Black"/>
              </a:rPr>
              <a:t>Reach</a:t>
            </a:r>
            <a:r>
              <a:rPr sz="1800" b="0" spc="-150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55" dirty="0">
                <a:solidFill>
                  <a:srgbClr val="000000"/>
                </a:solidFill>
                <a:latin typeface="Arial Black"/>
                <a:cs typeface="Arial Black"/>
              </a:rPr>
              <a:t>out</a:t>
            </a:r>
            <a:r>
              <a:rPr sz="1800" b="0" spc="-14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60" dirty="0">
                <a:solidFill>
                  <a:srgbClr val="000000"/>
                </a:solidFill>
                <a:latin typeface="Arial Black"/>
                <a:cs typeface="Arial Black"/>
              </a:rPr>
              <a:t>to</a:t>
            </a:r>
            <a:r>
              <a:rPr sz="1800" b="0" spc="-140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55" dirty="0">
                <a:solidFill>
                  <a:srgbClr val="000000"/>
                </a:solidFill>
                <a:latin typeface="Arial Black"/>
                <a:cs typeface="Arial Black"/>
              </a:rPr>
              <a:t>your</a:t>
            </a:r>
            <a:r>
              <a:rPr sz="1800" b="0" spc="-13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229" dirty="0">
                <a:solidFill>
                  <a:srgbClr val="000000"/>
                </a:solidFill>
                <a:latin typeface="Arial Black"/>
                <a:cs typeface="Arial Black"/>
              </a:rPr>
              <a:t>TABASCO®</a:t>
            </a:r>
            <a:r>
              <a:rPr sz="1800" b="0" spc="-15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75" dirty="0">
                <a:solidFill>
                  <a:srgbClr val="000000"/>
                </a:solidFill>
                <a:latin typeface="Arial Black"/>
                <a:cs typeface="Arial Black"/>
              </a:rPr>
              <a:t>Brand</a:t>
            </a:r>
            <a:r>
              <a:rPr sz="1800" b="0" spc="-150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75" dirty="0">
                <a:solidFill>
                  <a:srgbClr val="000000"/>
                </a:solidFill>
                <a:latin typeface="Arial Black"/>
                <a:cs typeface="Arial Black"/>
              </a:rPr>
              <a:t>Contact</a:t>
            </a:r>
            <a:r>
              <a:rPr sz="1800" b="0" spc="-16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60" dirty="0">
                <a:solidFill>
                  <a:srgbClr val="000000"/>
                </a:solidFill>
                <a:latin typeface="Arial Black"/>
                <a:cs typeface="Arial Black"/>
              </a:rPr>
              <a:t>to</a:t>
            </a:r>
            <a:r>
              <a:rPr sz="1800" b="0" spc="-140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70" dirty="0">
                <a:solidFill>
                  <a:srgbClr val="000000"/>
                </a:solidFill>
                <a:latin typeface="Arial Black"/>
                <a:cs typeface="Arial Black"/>
              </a:rPr>
              <a:t>request</a:t>
            </a:r>
            <a:r>
              <a:rPr sz="1800" b="0" spc="-120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240" dirty="0">
                <a:solidFill>
                  <a:srgbClr val="000000"/>
                </a:solidFill>
                <a:latin typeface="Arial Black"/>
                <a:cs typeface="Arial Black"/>
              </a:rPr>
              <a:t>access</a:t>
            </a:r>
            <a:r>
              <a:rPr sz="1800" b="0" spc="-140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60" dirty="0">
                <a:solidFill>
                  <a:srgbClr val="000000"/>
                </a:solidFill>
                <a:latin typeface="Arial Black"/>
                <a:cs typeface="Arial Black"/>
              </a:rPr>
              <a:t>to</a:t>
            </a:r>
            <a:r>
              <a:rPr sz="1800" b="0" spc="-140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90" dirty="0">
                <a:solidFill>
                  <a:srgbClr val="000000"/>
                </a:solidFill>
                <a:latin typeface="Arial Black"/>
                <a:cs typeface="Arial Black"/>
              </a:rPr>
              <a:t>these</a:t>
            </a:r>
            <a:r>
              <a:rPr sz="1800" b="0" spc="-13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50" dirty="0">
                <a:solidFill>
                  <a:srgbClr val="000000"/>
                </a:solidFill>
                <a:latin typeface="Arial Black"/>
                <a:cs typeface="Arial Black"/>
              </a:rPr>
              <a:t>brand</a:t>
            </a:r>
            <a:r>
              <a:rPr sz="1800" b="0" spc="-15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215" dirty="0">
                <a:solidFill>
                  <a:srgbClr val="000000"/>
                </a:solidFill>
                <a:latin typeface="Arial Black"/>
                <a:cs typeface="Arial Black"/>
              </a:rPr>
              <a:t>asset</a:t>
            </a:r>
            <a:r>
              <a:rPr sz="1800" b="0" spc="-14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0" dirty="0">
                <a:solidFill>
                  <a:srgbClr val="000000"/>
                </a:solidFill>
                <a:latin typeface="Arial Black"/>
                <a:cs typeface="Arial Black"/>
              </a:rPr>
              <a:t>files.</a:t>
            </a:r>
            <a:endParaRPr sz="18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7F3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29489" rIns="0" bIns="0" rtlCol="0">
            <a:spAutoFit/>
          </a:bodyPr>
          <a:lstStyle/>
          <a:p>
            <a:pPr marL="3325495">
              <a:lnSpc>
                <a:spcPct val="100000"/>
              </a:lnSpc>
              <a:spcBef>
                <a:spcPts val="100"/>
              </a:spcBef>
            </a:pPr>
            <a:r>
              <a:rPr spc="-459" dirty="0"/>
              <a:t>CORE</a:t>
            </a:r>
            <a:r>
              <a:rPr spc="-725" dirty="0"/>
              <a:t> </a:t>
            </a:r>
            <a:r>
              <a:rPr spc="-459" dirty="0"/>
              <a:t>COLORS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1066800"/>
            <a:ext cx="8852915" cy="557021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5917" rIns="0" bIns="0" rtlCol="0">
            <a:spAutoFit/>
          </a:bodyPr>
          <a:lstStyle/>
          <a:p>
            <a:pPr marL="2664460">
              <a:lnSpc>
                <a:spcPct val="100000"/>
              </a:lnSpc>
              <a:spcBef>
                <a:spcPts val="100"/>
              </a:spcBef>
            </a:pPr>
            <a:r>
              <a:rPr spc="-555" dirty="0"/>
              <a:t>FLAVOR</a:t>
            </a:r>
            <a:r>
              <a:rPr spc="-795" dirty="0"/>
              <a:t> </a:t>
            </a:r>
            <a:r>
              <a:rPr spc="-459" dirty="0"/>
              <a:t>COLORS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2727" y="1095755"/>
            <a:ext cx="9701783" cy="573481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7F3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9086" rIns="0" bIns="0" rtlCol="0">
            <a:spAutoFit/>
          </a:bodyPr>
          <a:lstStyle/>
          <a:p>
            <a:pPr marL="3152775">
              <a:lnSpc>
                <a:spcPct val="100000"/>
              </a:lnSpc>
              <a:spcBef>
                <a:spcPts val="100"/>
              </a:spcBef>
            </a:pPr>
            <a:r>
              <a:rPr spc="-465" dirty="0"/>
              <a:t>TYPOGRAPHY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1295400"/>
            <a:ext cx="9047986" cy="487679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30654" y="509174"/>
            <a:ext cx="273113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70" dirty="0"/>
              <a:t>WELCOME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46826" y="1553495"/>
            <a:ext cx="9098280" cy="2491067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8100" marR="30480" algn="ctr">
              <a:lnSpc>
                <a:spcPts val="2590"/>
              </a:lnSpc>
              <a:spcBef>
                <a:spcPts val="425"/>
              </a:spcBef>
            </a:pPr>
            <a:r>
              <a:rPr sz="2400" spc="-225" dirty="0">
                <a:latin typeface="Arial Black"/>
                <a:cs typeface="Arial Black"/>
              </a:rPr>
              <a:t>Here</a:t>
            </a:r>
            <a:r>
              <a:rPr sz="2400" spc="-200" dirty="0">
                <a:latin typeface="Arial Black"/>
                <a:cs typeface="Arial Black"/>
              </a:rPr>
              <a:t> </a:t>
            </a:r>
            <a:r>
              <a:rPr sz="2400" spc="-175" dirty="0">
                <a:latin typeface="Arial Black"/>
                <a:cs typeface="Arial Black"/>
              </a:rPr>
              <a:t>in</a:t>
            </a:r>
            <a:r>
              <a:rPr sz="2400" spc="-190" dirty="0">
                <a:latin typeface="Arial Black"/>
                <a:cs typeface="Arial Black"/>
              </a:rPr>
              <a:t> </a:t>
            </a:r>
            <a:r>
              <a:rPr sz="2400" spc="-204" dirty="0">
                <a:latin typeface="Arial Black"/>
                <a:cs typeface="Arial Black"/>
              </a:rPr>
              <a:t>this</a:t>
            </a:r>
            <a:r>
              <a:rPr sz="2400" spc="-190" dirty="0">
                <a:latin typeface="Arial Black"/>
                <a:cs typeface="Arial Black"/>
              </a:rPr>
              <a:t> </a:t>
            </a:r>
            <a:r>
              <a:rPr sz="2400" spc="-210" dirty="0">
                <a:latin typeface="Arial Black"/>
                <a:cs typeface="Arial Black"/>
              </a:rPr>
              <a:t>presentation,</a:t>
            </a:r>
            <a:r>
              <a:rPr sz="2400" spc="-220" dirty="0">
                <a:latin typeface="Arial Black"/>
                <a:cs typeface="Arial Black"/>
              </a:rPr>
              <a:t> </a:t>
            </a:r>
            <a:r>
              <a:rPr sz="2400" spc="-190" dirty="0">
                <a:latin typeface="Arial Black"/>
                <a:cs typeface="Arial Black"/>
              </a:rPr>
              <a:t>you’ll</a:t>
            </a:r>
            <a:r>
              <a:rPr sz="2400" spc="-175" dirty="0">
                <a:latin typeface="Arial Black"/>
                <a:cs typeface="Arial Black"/>
              </a:rPr>
              <a:t> </a:t>
            </a:r>
            <a:r>
              <a:rPr sz="2400" spc="-150" dirty="0">
                <a:latin typeface="Arial Black"/>
                <a:cs typeface="Arial Black"/>
              </a:rPr>
              <a:t>find</a:t>
            </a:r>
            <a:r>
              <a:rPr sz="2400" spc="-200" dirty="0">
                <a:latin typeface="Arial Black"/>
                <a:cs typeface="Arial Black"/>
              </a:rPr>
              <a:t> </a:t>
            </a:r>
            <a:r>
              <a:rPr sz="2400" spc="-195" dirty="0">
                <a:latin typeface="Arial Black"/>
                <a:cs typeface="Arial Black"/>
              </a:rPr>
              <a:t>inspiration</a:t>
            </a:r>
            <a:r>
              <a:rPr sz="2400" spc="-220" dirty="0">
                <a:latin typeface="Arial Black"/>
                <a:cs typeface="Arial Black"/>
              </a:rPr>
              <a:t> </a:t>
            </a:r>
            <a:r>
              <a:rPr sz="2400" spc="-225" dirty="0">
                <a:latin typeface="Arial Black"/>
                <a:cs typeface="Arial Black"/>
              </a:rPr>
              <a:t>and</a:t>
            </a:r>
            <a:r>
              <a:rPr sz="2400" spc="-200" dirty="0">
                <a:latin typeface="Arial Black"/>
                <a:cs typeface="Arial Black"/>
              </a:rPr>
              <a:t> </a:t>
            </a:r>
            <a:r>
              <a:rPr sz="2400" spc="-250" dirty="0">
                <a:latin typeface="Arial Black"/>
                <a:cs typeface="Arial Black"/>
              </a:rPr>
              <a:t>guidance</a:t>
            </a:r>
            <a:r>
              <a:rPr sz="2400" spc="-204" dirty="0">
                <a:latin typeface="Arial Black"/>
                <a:cs typeface="Arial Black"/>
              </a:rPr>
              <a:t> </a:t>
            </a:r>
            <a:r>
              <a:rPr sz="2400" spc="-25" dirty="0">
                <a:latin typeface="Arial Black"/>
                <a:cs typeface="Arial Black"/>
              </a:rPr>
              <a:t>on </a:t>
            </a:r>
            <a:r>
              <a:rPr sz="2400" spc="-310" dirty="0">
                <a:latin typeface="Arial Black"/>
                <a:cs typeface="Arial Black"/>
              </a:rPr>
              <a:t>how</a:t>
            </a:r>
            <a:r>
              <a:rPr sz="2400" spc="-225" dirty="0">
                <a:latin typeface="Arial Black"/>
                <a:cs typeface="Arial Black"/>
              </a:rPr>
              <a:t> </a:t>
            </a:r>
            <a:r>
              <a:rPr sz="2400" spc="-240" dirty="0">
                <a:latin typeface="Arial Black"/>
                <a:cs typeface="Arial Black"/>
              </a:rPr>
              <a:t>you</a:t>
            </a:r>
            <a:r>
              <a:rPr sz="2400" spc="-215" dirty="0">
                <a:latin typeface="Arial Black"/>
                <a:cs typeface="Arial Black"/>
              </a:rPr>
              <a:t> </a:t>
            </a:r>
            <a:r>
              <a:rPr sz="2400" spc="-275" dirty="0">
                <a:latin typeface="Arial Black"/>
                <a:cs typeface="Arial Black"/>
              </a:rPr>
              <a:t>can</a:t>
            </a:r>
            <a:r>
              <a:rPr sz="2400" spc="-215" dirty="0">
                <a:latin typeface="Arial Black"/>
                <a:cs typeface="Arial Black"/>
              </a:rPr>
              <a:t> </a:t>
            </a:r>
            <a:r>
              <a:rPr sz="2400" spc="-204" dirty="0">
                <a:latin typeface="Arial Black"/>
                <a:cs typeface="Arial Black"/>
              </a:rPr>
              <a:t>incorporate</a:t>
            </a:r>
            <a:r>
              <a:rPr sz="2400" spc="-250" dirty="0">
                <a:latin typeface="Arial Black"/>
                <a:cs typeface="Arial Black"/>
              </a:rPr>
              <a:t> </a:t>
            </a:r>
            <a:r>
              <a:rPr sz="2400" spc="-295" dirty="0">
                <a:latin typeface="Arial Black"/>
                <a:cs typeface="Arial Black"/>
              </a:rPr>
              <a:t>TABASCO®</a:t>
            </a:r>
            <a:r>
              <a:rPr sz="2400" spc="-225" dirty="0">
                <a:latin typeface="Arial Black"/>
                <a:cs typeface="Arial Black"/>
              </a:rPr>
              <a:t> Brand</a:t>
            </a:r>
            <a:r>
              <a:rPr sz="2400" spc="-229" dirty="0">
                <a:latin typeface="Arial Black"/>
                <a:cs typeface="Arial Black"/>
              </a:rPr>
              <a:t> </a:t>
            </a:r>
            <a:r>
              <a:rPr sz="2400" spc="-175" dirty="0">
                <a:latin typeface="Arial Black"/>
                <a:cs typeface="Arial Black"/>
              </a:rPr>
              <a:t>in</a:t>
            </a:r>
            <a:r>
              <a:rPr sz="2400" spc="-204" dirty="0">
                <a:latin typeface="Arial Black"/>
                <a:cs typeface="Arial Black"/>
              </a:rPr>
              <a:t> your</a:t>
            </a:r>
            <a:r>
              <a:rPr sz="2400" spc="-215" dirty="0">
                <a:latin typeface="Arial Black"/>
                <a:cs typeface="Arial Black"/>
              </a:rPr>
              <a:t> </a:t>
            </a:r>
            <a:r>
              <a:rPr sz="2400" spc="-85" dirty="0">
                <a:latin typeface="Arial Black"/>
                <a:cs typeface="Arial Black"/>
              </a:rPr>
              <a:t>marketing </a:t>
            </a:r>
            <a:r>
              <a:rPr sz="2400" spc="-114" dirty="0">
                <a:latin typeface="Arial Black"/>
                <a:cs typeface="Arial Black"/>
              </a:rPr>
              <a:t>materials:</a:t>
            </a:r>
            <a:endParaRPr sz="2400" dirty="0">
              <a:latin typeface="Arial Black"/>
              <a:cs typeface="Arial Black"/>
            </a:endParaRPr>
          </a:p>
          <a:p>
            <a:pPr marL="2995930" indent="-457200">
              <a:lnSpc>
                <a:spcPct val="100000"/>
              </a:lnSpc>
              <a:spcBef>
                <a:spcPts val="2440"/>
              </a:spcBef>
              <a:buAutoNum type="arabicPeriod"/>
              <a:tabLst>
                <a:tab pos="2995930" algn="l"/>
                <a:tab pos="4358640" algn="l"/>
                <a:tab pos="5302250" algn="l"/>
              </a:tabLst>
            </a:pPr>
            <a:r>
              <a:rPr sz="2000" spc="-10" dirty="0">
                <a:latin typeface="Trebuchet MS"/>
                <a:cs typeface="Trebuchet MS"/>
              </a:rPr>
              <a:t>TABASCO</a:t>
            </a:r>
            <a:r>
              <a:rPr sz="1950" spc="-15" baseline="25641" dirty="0">
                <a:latin typeface="Trebuchet MS"/>
                <a:cs typeface="Trebuchet MS"/>
              </a:rPr>
              <a:t>®</a:t>
            </a:r>
            <a:r>
              <a:rPr sz="1950" baseline="25641" dirty="0">
                <a:latin typeface="Trebuchet MS"/>
                <a:cs typeface="Trebuchet MS"/>
              </a:rPr>
              <a:t>	</a:t>
            </a:r>
            <a:r>
              <a:rPr sz="2000" spc="185" dirty="0">
                <a:latin typeface="Trebuchet MS"/>
                <a:cs typeface="Trebuchet MS"/>
              </a:rPr>
              <a:t>Brand</a:t>
            </a:r>
            <a:r>
              <a:rPr sz="2000" dirty="0">
                <a:latin typeface="Trebuchet MS"/>
                <a:cs typeface="Trebuchet MS"/>
              </a:rPr>
              <a:t>	</a:t>
            </a:r>
            <a:r>
              <a:rPr sz="2000" spc="345" dirty="0">
                <a:latin typeface="Trebuchet MS"/>
                <a:cs typeface="Trebuchet MS"/>
              </a:rPr>
              <a:t>Identity</a:t>
            </a:r>
            <a:endParaRPr sz="2000" dirty="0">
              <a:latin typeface="Trebuchet MS"/>
              <a:cs typeface="Trebuchet MS"/>
            </a:endParaRPr>
          </a:p>
          <a:p>
            <a:pPr marL="2576830" indent="-457200">
              <a:lnSpc>
                <a:spcPct val="100000"/>
              </a:lnSpc>
              <a:spcBef>
                <a:spcPts val="755"/>
              </a:spcBef>
              <a:buAutoNum type="arabicPeriod"/>
              <a:tabLst>
                <a:tab pos="2576830" algn="l"/>
                <a:tab pos="3677920" algn="l"/>
                <a:tab pos="5092700" algn="l"/>
                <a:tab pos="5721985" algn="l"/>
              </a:tabLst>
            </a:pPr>
            <a:r>
              <a:rPr sz="2000" spc="265" dirty="0">
                <a:latin typeface="Trebuchet MS"/>
                <a:cs typeface="Trebuchet MS"/>
              </a:rPr>
              <a:t>Logos,</a:t>
            </a:r>
            <a:r>
              <a:rPr sz="2000" dirty="0">
                <a:latin typeface="Trebuchet MS"/>
                <a:cs typeface="Trebuchet MS"/>
              </a:rPr>
              <a:t>	</a:t>
            </a:r>
            <a:r>
              <a:rPr sz="2000" spc="100" dirty="0">
                <a:latin typeface="Trebuchet MS"/>
                <a:cs typeface="Trebuchet MS"/>
              </a:rPr>
              <a:t>wordmark</a:t>
            </a:r>
            <a:r>
              <a:rPr sz="2000" dirty="0">
                <a:latin typeface="Trebuchet MS"/>
                <a:cs typeface="Trebuchet MS"/>
              </a:rPr>
              <a:t>	</a:t>
            </a:r>
            <a:r>
              <a:rPr sz="2000" spc="114" dirty="0">
                <a:latin typeface="Trebuchet MS"/>
                <a:cs typeface="Trebuchet MS"/>
              </a:rPr>
              <a:t>and</a:t>
            </a:r>
            <a:r>
              <a:rPr sz="2000" dirty="0">
                <a:latin typeface="Trebuchet MS"/>
                <a:cs typeface="Trebuchet MS"/>
              </a:rPr>
              <a:t>	</a:t>
            </a:r>
            <a:r>
              <a:rPr sz="2000" spc="300" dirty="0">
                <a:latin typeface="Trebuchet MS"/>
                <a:cs typeface="Trebuchet MS"/>
              </a:rPr>
              <a:t>creative</a:t>
            </a:r>
            <a:endParaRPr sz="2000" dirty="0">
              <a:latin typeface="Trebuchet MS"/>
              <a:cs typeface="Trebuchet MS"/>
            </a:endParaRPr>
          </a:p>
          <a:p>
            <a:pPr marL="2735580" indent="-457200">
              <a:lnSpc>
                <a:spcPct val="100000"/>
              </a:lnSpc>
              <a:spcBef>
                <a:spcPts val="765"/>
              </a:spcBef>
              <a:buAutoNum type="arabicPeriod"/>
              <a:tabLst>
                <a:tab pos="2735580" algn="l"/>
                <a:tab pos="5250815" algn="l"/>
              </a:tabLst>
            </a:pPr>
            <a:r>
              <a:rPr sz="2000" spc="220" dirty="0">
                <a:latin typeface="Trebuchet MS"/>
                <a:cs typeface="Trebuchet MS"/>
              </a:rPr>
              <a:t>Trademark/legal</a:t>
            </a:r>
            <a:r>
              <a:rPr sz="2000" dirty="0">
                <a:latin typeface="Trebuchet MS"/>
                <a:cs typeface="Trebuchet MS"/>
              </a:rPr>
              <a:t>	</a:t>
            </a:r>
            <a:r>
              <a:rPr sz="2000" spc="310" dirty="0">
                <a:latin typeface="Trebuchet MS"/>
                <a:cs typeface="Trebuchet MS"/>
              </a:rPr>
              <a:t>guidelines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6620264"/>
            <a:ext cx="63353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*All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creative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TABASCO®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Brand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trademarks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must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approved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by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McIlhenny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Company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Team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Member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7F3E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968" y="2084832"/>
            <a:ext cx="11942063" cy="268833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775871" y="90426"/>
            <a:ext cx="8639810" cy="1548765"/>
          </a:xfrm>
          <a:prstGeom prst="rect">
            <a:avLst/>
          </a:prstGeom>
        </p:spPr>
        <p:txBody>
          <a:bodyPr vert="horz" wrap="square" lIns="0" tIns="228600" rIns="0" bIns="0" rtlCol="0">
            <a:spAutoFit/>
          </a:bodyPr>
          <a:lstStyle/>
          <a:p>
            <a:pPr marL="11430" algn="ctr">
              <a:lnSpc>
                <a:spcPct val="100000"/>
              </a:lnSpc>
              <a:spcBef>
                <a:spcPts val="1800"/>
              </a:spcBef>
            </a:pPr>
            <a:r>
              <a:rPr sz="4400" spc="-470" dirty="0">
                <a:solidFill>
                  <a:srgbClr val="FF0000"/>
                </a:solidFill>
              </a:rPr>
              <a:t>BOTTLE</a:t>
            </a:r>
            <a:r>
              <a:rPr sz="4400" spc="-565" dirty="0">
                <a:solidFill>
                  <a:srgbClr val="FF0000"/>
                </a:solidFill>
              </a:rPr>
              <a:t> </a:t>
            </a:r>
            <a:r>
              <a:rPr sz="4400" spc="-254" dirty="0">
                <a:solidFill>
                  <a:srgbClr val="FF0000"/>
                </a:solidFill>
              </a:rPr>
              <a:t>LIBRARY</a:t>
            </a:r>
            <a:r>
              <a:rPr sz="4400" spc="-555" dirty="0">
                <a:solidFill>
                  <a:srgbClr val="FF0000"/>
                </a:solidFill>
              </a:rPr>
              <a:t> </a:t>
            </a:r>
            <a:r>
              <a:rPr sz="4400" spc="-395" dirty="0">
                <a:solidFill>
                  <a:srgbClr val="FF0000"/>
                </a:solidFill>
              </a:rPr>
              <a:t>OVERVIEW</a:t>
            </a:r>
            <a:endParaRPr sz="4400"/>
          </a:p>
          <a:p>
            <a:pPr marL="12700" marR="5080" algn="ctr">
              <a:lnSpc>
                <a:spcPct val="100000"/>
              </a:lnSpc>
              <a:spcBef>
                <a:spcPts val="695"/>
              </a:spcBef>
            </a:pPr>
            <a:r>
              <a:rPr sz="1800" b="0" spc="-200" dirty="0">
                <a:solidFill>
                  <a:srgbClr val="000000"/>
                </a:solidFill>
                <a:latin typeface="Arial Black"/>
                <a:cs typeface="Arial Black"/>
              </a:rPr>
              <a:t>The</a:t>
            </a:r>
            <a:r>
              <a:rPr sz="1800" b="0" spc="-160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200" dirty="0">
                <a:solidFill>
                  <a:srgbClr val="000000"/>
                </a:solidFill>
                <a:latin typeface="Arial Black"/>
                <a:cs typeface="Arial Black"/>
              </a:rPr>
              <a:t>next</a:t>
            </a:r>
            <a:r>
              <a:rPr sz="1800" b="0" spc="-160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229" dirty="0">
                <a:solidFill>
                  <a:srgbClr val="000000"/>
                </a:solidFill>
                <a:latin typeface="Arial Black"/>
                <a:cs typeface="Arial Black"/>
              </a:rPr>
              <a:t>few</a:t>
            </a:r>
            <a:r>
              <a:rPr sz="1800" b="0" spc="-140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70" dirty="0">
                <a:solidFill>
                  <a:srgbClr val="000000"/>
                </a:solidFill>
                <a:latin typeface="Arial Black"/>
                <a:cs typeface="Arial Black"/>
              </a:rPr>
              <a:t>slides</a:t>
            </a:r>
            <a:r>
              <a:rPr sz="1800" b="0" spc="-16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240" dirty="0">
                <a:solidFill>
                  <a:srgbClr val="000000"/>
                </a:solidFill>
                <a:latin typeface="Arial Black"/>
                <a:cs typeface="Arial Black"/>
              </a:rPr>
              <a:t>show</a:t>
            </a:r>
            <a:r>
              <a:rPr sz="1800" b="0" spc="-16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240" dirty="0">
                <a:solidFill>
                  <a:srgbClr val="000000"/>
                </a:solidFill>
                <a:latin typeface="Arial Black"/>
                <a:cs typeface="Arial Black"/>
              </a:rPr>
              <a:t>how</a:t>
            </a:r>
            <a:r>
              <a:rPr sz="1800" b="0" spc="-16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70" dirty="0">
                <a:solidFill>
                  <a:srgbClr val="000000"/>
                </a:solidFill>
                <a:latin typeface="Arial Black"/>
                <a:cs typeface="Arial Black"/>
              </a:rPr>
              <a:t>the</a:t>
            </a:r>
            <a:r>
              <a:rPr sz="1800" b="0" spc="-160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50" dirty="0">
                <a:solidFill>
                  <a:srgbClr val="000000"/>
                </a:solidFill>
                <a:latin typeface="Arial Black"/>
                <a:cs typeface="Arial Black"/>
              </a:rPr>
              <a:t>bottle</a:t>
            </a:r>
            <a:r>
              <a:rPr sz="1800" b="0" spc="-15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40" dirty="0">
                <a:solidFill>
                  <a:srgbClr val="000000"/>
                </a:solidFill>
                <a:latin typeface="Arial Black"/>
                <a:cs typeface="Arial Black"/>
              </a:rPr>
              <a:t>library</a:t>
            </a:r>
            <a:r>
              <a:rPr sz="1800" b="0" spc="-15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220" dirty="0">
                <a:solidFill>
                  <a:srgbClr val="000000"/>
                </a:solidFill>
                <a:latin typeface="Arial Black"/>
                <a:cs typeface="Arial Black"/>
              </a:rPr>
              <a:t>comes</a:t>
            </a:r>
            <a:r>
              <a:rPr sz="1800" b="0" spc="-15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60" dirty="0">
                <a:solidFill>
                  <a:srgbClr val="000000"/>
                </a:solidFill>
                <a:latin typeface="Arial Black"/>
                <a:cs typeface="Arial Black"/>
              </a:rPr>
              <a:t>to</a:t>
            </a:r>
            <a:r>
              <a:rPr sz="1800" b="0" spc="-13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14" dirty="0">
                <a:solidFill>
                  <a:srgbClr val="000000"/>
                </a:solidFill>
                <a:latin typeface="Arial Black"/>
                <a:cs typeface="Arial Black"/>
              </a:rPr>
              <a:t>life</a:t>
            </a:r>
            <a:r>
              <a:rPr sz="1800" b="0" spc="-160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70" dirty="0">
                <a:solidFill>
                  <a:srgbClr val="000000"/>
                </a:solidFill>
                <a:latin typeface="Arial Black"/>
                <a:cs typeface="Arial Black"/>
              </a:rPr>
              <a:t>and</a:t>
            </a:r>
            <a:r>
              <a:rPr sz="1800" b="0" spc="-16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50" dirty="0">
                <a:solidFill>
                  <a:srgbClr val="000000"/>
                </a:solidFill>
                <a:latin typeface="Arial Black"/>
                <a:cs typeface="Arial Black"/>
              </a:rPr>
              <a:t>all</a:t>
            </a:r>
            <a:r>
              <a:rPr sz="1800" b="0" spc="-160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20" dirty="0">
                <a:solidFill>
                  <a:srgbClr val="000000"/>
                </a:solidFill>
                <a:latin typeface="Arial Black"/>
                <a:cs typeface="Arial Black"/>
              </a:rPr>
              <a:t>of</a:t>
            </a:r>
            <a:r>
              <a:rPr sz="1800" b="0" spc="-160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70" dirty="0">
                <a:solidFill>
                  <a:srgbClr val="000000"/>
                </a:solidFill>
                <a:latin typeface="Arial Black"/>
                <a:cs typeface="Arial Black"/>
              </a:rPr>
              <a:t>the</a:t>
            </a:r>
            <a:r>
              <a:rPr sz="1800" b="0" spc="-160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95" dirty="0">
                <a:solidFill>
                  <a:srgbClr val="000000"/>
                </a:solidFill>
                <a:latin typeface="Arial Black"/>
                <a:cs typeface="Arial Black"/>
              </a:rPr>
              <a:t>options </a:t>
            </a:r>
            <a:r>
              <a:rPr sz="1800" b="0" spc="-60" dirty="0">
                <a:solidFill>
                  <a:srgbClr val="000000"/>
                </a:solidFill>
                <a:latin typeface="Arial Black"/>
                <a:cs typeface="Arial Black"/>
              </a:rPr>
              <a:t>available</a:t>
            </a:r>
            <a:endParaRPr sz="18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3"/>
            <a:ext cx="12187604" cy="685647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3"/>
            <a:ext cx="12187597" cy="68564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74706" y="2339340"/>
            <a:ext cx="2176272" cy="217627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74706" y="82295"/>
            <a:ext cx="2176272" cy="217627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40523" y="2339340"/>
            <a:ext cx="2176272" cy="21762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31379" y="4594859"/>
            <a:ext cx="2176272" cy="217627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74335" y="86868"/>
            <a:ext cx="2176272" cy="217627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007863" y="4593335"/>
            <a:ext cx="2176272" cy="217627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758439" y="4593335"/>
            <a:ext cx="2176272" cy="217627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738627" y="86868"/>
            <a:ext cx="2176272" cy="217627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07491" y="2339340"/>
            <a:ext cx="2176272" cy="217627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07491" y="4593335"/>
            <a:ext cx="2176272" cy="217627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12063" y="86868"/>
            <a:ext cx="2176272" cy="217627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758439" y="2339340"/>
            <a:ext cx="2176272" cy="21762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007863" y="2339340"/>
            <a:ext cx="2176272" cy="217627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240523" y="82295"/>
            <a:ext cx="2176272" cy="217627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474706" y="4594859"/>
            <a:ext cx="2176272" cy="217627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3"/>
            <a:ext cx="12191999" cy="685020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255" y="1418844"/>
            <a:ext cx="11905487" cy="398238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6364" y="107678"/>
            <a:ext cx="10939780" cy="6750684"/>
            <a:chOff x="626364" y="107678"/>
            <a:chExt cx="10939780" cy="675068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6364" y="1403604"/>
              <a:ext cx="10939270" cy="545439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2070" y="107678"/>
              <a:ext cx="10433460" cy="12883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7F3E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8392" y="1682495"/>
            <a:ext cx="6477000" cy="5175885"/>
            <a:chOff x="88392" y="1682495"/>
            <a:chExt cx="6477000" cy="51758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392" y="1682495"/>
              <a:ext cx="6476999" cy="28742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012" y="4218431"/>
              <a:ext cx="6469379" cy="2639568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77740" y="1554480"/>
            <a:ext cx="2681141" cy="136245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19844" y="1554480"/>
            <a:ext cx="2660903" cy="136245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67500" y="2991612"/>
            <a:ext cx="2691383" cy="136244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19845" y="2991611"/>
            <a:ext cx="2660902" cy="136702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662928" y="4268723"/>
            <a:ext cx="2691383" cy="139292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419844" y="4276344"/>
            <a:ext cx="2660903" cy="138531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662928" y="5565647"/>
            <a:ext cx="2677667" cy="129235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419844" y="5565647"/>
            <a:ext cx="2660903" cy="1292352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399411" y="115352"/>
            <a:ext cx="9391015" cy="150304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3970" algn="ctr">
              <a:lnSpc>
                <a:spcPct val="100000"/>
              </a:lnSpc>
              <a:spcBef>
                <a:spcPts val="720"/>
              </a:spcBef>
            </a:pPr>
            <a:r>
              <a:rPr spc="-360" dirty="0">
                <a:solidFill>
                  <a:srgbClr val="FF0000"/>
                </a:solidFill>
              </a:rPr>
              <a:t>STAMPS</a:t>
            </a:r>
          </a:p>
          <a:p>
            <a:pPr marL="12065" marR="5080" algn="ctr">
              <a:lnSpc>
                <a:spcPct val="100000"/>
              </a:lnSpc>
              <a:spcBef>
                <a:spcPts val="210"/>
              </a:spcBef>
            </a:pPr>
            <a:r>
              <a:rPr sz="1800" b="0" spc="-210" dirty="0">
                <a:solidFill>
                  <a:srgbClr val="000000"/>
                </a:solidFill>
                <a:latin typeface="Arial Black"/>
                <a:cs typeface="Arial Black"/>
              </a:rPr>
              <a:t>Used</a:t>
            </a:r>
            <a:r>
              <a:rPr sz="1800" b="0" spc="-14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60" dirty="0">
                <a:solidFill>
                  <a:srgbClr val="000000"/>
                </a:solidFill>
                <a:latin typeface="Arial Black"/>
                <a:cs typeface="Arial Black"/>
              </a:rPr>
              <a:t>to</a:t>
            </a:r>
            <a:r>
              <a:rPr sz="1800" b="0" spc="-120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95" dirty="0">
                <a:solidFill>
                  <a:srgbClr val="000000"/>
                </a:solidFill>
                <a:latin typeface="Arial Black"/>
                <a:cs typeface="Arial Black"/>
              </a:rPr>
              <a:t>convey</a:t>
            </a:r>
            <a:r>
              <a:rPr sz="1800" b="0" spc="-140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220" dirty="0">
                <a:solidFill>
                  <a:srgbClr val="000000"/>
                </a:solidFill>
                <a:latin typeface="Arial Black"/>
                <a:cs typeface="Arial Black"/>
              </a:rPr>
              <a:t>messaging</a:t>
            </a:r>
            <a:r>
              <a:rPr sz="1800" b="0" spc="-16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70" dirty="0">
                <a:solidFill>
                  <a:srgbClr val="000000"/>
                </a:solidFill>
                <a:latin typeface="Arial Black"/>
                <a:cs typeface="Arial Black"/>
              </a:rPr>
              <a:t>about</a:t>
            </a:r>
            <a:r>
              <a:rPr sz="1800" b="0" spc="-14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65" dirty="0">
                <a:solidFill>
                  <a:srgbClr val="000000"/>
                </a:solidFill>
                <a:latin typeface="Arial Black"/>
                <a:cs typeface="Arial Black"/>
              </a:rPr>
              <a:t>the</a:t>
            </a:r>
            <a:r>
              <a:rPr sz="1800" b="0" spc="-14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75" dirty="0">
                <a:solidFill>
                  <a:srgbClr val="000000"/>
                </a:solidFill>
                <a:latin typeface="Arial Black"/>
                <a:cs typeface="Arial Black"/>
              </a:rPr>
              <a:t>tagline</a:t>
            </a:r>
            <a:r>
              <a:rPr sz="1800" b="0" spc="-14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75" dirty="0">
                <a:solidFill>
                  <a:srgbClr val="000000"/>
                </a:solidFill>
                <a:latin typeface="Arial Black"/>
                <a:cs typeface="Arial Black"/>
              </a:rPr>
              <a:t>and</a:t>
            </a:r>
            <a:r>
              <a:rPr sz="1800" b="0" spc="-170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65" dirty="0">
                <a:solidFill>
                  <a:srgbClr val="000000"/>
                </a:solidFill>
                <a:latin typeface="Arial Black"/>
                <a:cs typeface="Arial Black"/>
              </a:rPr>
              <a:t>the</a:t>
            </a:r>
            <a:r>
              <a:rPr sz="1800" b="0" spc="-13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40" dirty="0">
                <a:solidFill>
                  <a:srgbClr val="000000"/>
                </a:solidFill>
                <a:latin typeface="Arial Black"/>
                <a:cs typeface="Arial Black"/>
              </a:rPr>
              <a:t>flavor</a:t>
            </a:r>
            <a:r>
              <a:rPr sz="1800" b="0" spc="-14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65" dirty="0">
                <a:solidFill>
                  <a:srgbClr val="000000"/>
                </a:solidFill>
                <a:latin typeface="Arial Black"/>
                <a:cs typeface="Arial Black"/>
              </a:rPr>
              <a:t>descriptors</a:t>
            </a:r>
            <a:r>
              <a:rPr sz="1800" b="0" spc="-140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30" dirty="0">
                <a:solidFill>
                  <a:srgbClr val="000000"/>
                </a:solidFill>
                <a:latin typeface="Arial Black"/>
                <a:cs typeface="Arial Black"/>
              </a:rPr>
              <a:t>in</a:t>
            </a:r>
            <a:r>
              <a:rPr sz="1800" b="0" spc="-15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95" dirty="0">
                <a:solidFill>
                  <a:srgbClr val="000000"/>
                </a:solidFill>
                <a:latin typeface="Arial Black"/>
                <a:cs typeface="Arial Black"/>
              </a:rPr>
              <a:t>an</a:t>
            </a:r>
            <a:r>
              <a:rPr sz="1800" b="0" spc="-150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45" dirty="0">
                <a:solidFill>
                  <a:srgbClr val="000000"/>
                </a:solidFill>
                <a:latin typeface="Arial Black"/>
                <a:cs typeface="Arial Black"/>
              </a:rPr>
              <a:t>efficient </a:t>
            </a:r>
            <a:r>
              <a:rPr sz="1800" b="0" spc="-25" dirty="0">
                <a:solidFill>
                  <a:srgbClr val="000000"/>
                </a:solidFill>
                <a:latin typeface="Arial Black"/>
                <a:cs typeface="Arial Black"/>
              </a:rPr>
              <a:t>and </a:t>
            </a:r>
            <a:r>
              <a:rPr sz="1800" b="0" spc="-165" dirty="0">
                <a:solidFill>
                  <a:srgbClr val="000000"/>
                </a:solidFill>
                <a:latin typeface="Arial Black"/>
                <a:cs typeface="Arial Black"/>
              </a:rPr>
              <a:t>visually</a:t>
            </a:r>
            <a:r>
              <a:rPr sz="1800" b="0" spc="-120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65" dirty="0">
                <a:solidFill>
                  <a:srgbClr val="000000"/>
                </a:solidFill>
                <a:latin typeface="Arial Black"/>
                <a:cs typeface="Arial Black"/>
              </a:rPr>
              <a:t>interesting</a:t>
            </a:r>
            <a:r>
              <a:rPr sz="1800" b="0" spc="-9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305" dirty="0">
                <a:solidFill>
                  <a:srgbClr val="000000"/>
                </a:solidFill>
                <a:latin typeface="Arial Black"/>
                <a:cs typeface="Arial Black"/>
              </a:rPr>
              <a:t>way</a:t>
            </a:r>
            <a:endParaRPr sz="18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5604" y="2701098"/>
            <a:ext cx="4565650" cy="130048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5"/>
              </a:spcBef>
            </a:pPr>
            <a:r>
              <a:rPr sz="4400" spc="-295" dirty="0">
                <a:solidFill>
                  <a:srgbClr val="FFFFFF"/>
                </a:solidFill>
              </a:rPr>
              <a:t>TRADEMARK/LEGAL </a:t>
            </a:r>
            <a:r>
              <a:rPr sz="4400" spc="-275" dirty="0">
                <a:solidFill>
                  <a:srgbClr val="FFFFFF"/>
                </a:solidFill>
              </a:rPr>
              <a:t>GUIDELINES</a:t>
            </a:r>
            <a:endParaRPr sz="4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1539" y="2139555"/>
            <a:ext cx="1901825" cy="41592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75"/>
              </a:spcBef>
            </a:pPr>
            <a:r>
              <a:rPr sz="1050" spc="-25" dirty="0">
                <a:latin typeface="Arial MT"/>
                <a:cs typeface="Arial MT"/>
              </a:rPr>
              <a:t>TABASCO</a:t>
            </a:r>
            <a:r>
              <a:rPr sz="1050" spc="-37" baseline="23809" dirty="0">
                <a:latin typeface="Arial MT"/>
                <a:cs typeface="Arial MT"/>
              </a:rPr>
              <a:t>®</a:t>
            </a:r>
            <a:r>
              <a:rPr sz="1050" spc="7" baseline="23809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Sauce</a:t>
            </a:r>
            <a:endParaRPr sz="1050">
              <a:latin typeface="Arial MT"/>
              <a:cs typeface="Arial MT"/>
            </a:endParaRPr>
          </a:p>
          <a:p>
            <a:pPr marL="38100">
              <a:lnSpc>
                <a:spcPct val="100000"/>
              </a:lnSpc>
              <a:spcBef>
                <a:spcPts val="275"/>
              </a:spcBef>
            </a:pPr>
            <a:r>
              <a:rPr sz="1050" spc="-25" dirty="0">
                <a:latin typeface="Arial MT"/>
                <a:cs typeface="Arial MT"/>
              </a:rPr>
              <a:t>TABASCO</a:t>
            </a:r>
            <a:r>
              <a:rPr sz="1050" spc="-37" baseline="23809" dirty="0">
                <a:latin typeface="Arial MT"/>
                <a:cs typeface="Arial MT"/>
              </a:rPr>
              <a:t>®</a:t>
            </a:r>
            <a:r>
              <a:rPr sz="1050" spc="44" baseline="23809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Original</a:t>
            </a:r>
            <a:r>
              <a:rPr sz="1050" spc="-80" dirty="0">
                <a:latin typeface="Arial MT"/>
                <a:cs typeface="Arial MT"/>
              </a:rPr>
              <a:t> </a:t>
            </a:r>
            <a:r>
              <a:rPr sz="1050" spc="-40" dirty="0">
                <a:latin typeface="Arial MT"/>
                <a:cs typeface="Arial MT"/>
              </a:rPr>
              <a:t>Red</a:t>
            </a:r>
            <a:r>
              <a:rPr sz="1050" spc="-75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Sauce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65378" y="3875075"/>
            <a:ext cx="2312035" cy="431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20900"/>
              </a:lnSpc>
              <a:spcBef>
                <a:spcPts val="100"/>
              </a:spcBef>
            </a:pPr>
            <a:r>
              <a:rPr sz="1100" spc="-25" dirty="0">
                <a:latin typeface="Arial MT"/>
                <a:cs typeface="Arial MT"/>
              </a:rPr>
              <a:t>TABASCO</a:t>
            </a:r>
            <a:r>
              <a:rPr sz="1050" spc="-37" baseline="27777" dirty="0">
                <a:latin typeface="Arial MT"/>
                <a:cs typeface="Arial MT"/>
              </a:rPr>
              <a:t>®</a:t>
            </a:r>
            <a:r>
              <a:rPr sz="1050" spc="60" baseline="27777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Habanero</a:t>
            </a:r>
            <a:r>
              <a:rPr sz="1100" spc="-7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Sauce </a:t>
            </a:r>
            <a:r>
              <a:rPr sz="1100" spc="-25" dirty="0">
                <a:latin typeface="Arial MT"/>
                <a:cs typeface="Arial MT"/>
              </a:rPr>
              <a:t>TABASCO</a:t>
            </a:r>
            <a:r>
              <a:rPr sz="1050" spc="-37" baseline="27777" dirty="0">
                <a:latin typeface="Arial MT"/>
                <a:cs typeface="Arial MT"/>
              </a:rPr>
              <a:t>®</a:t>
            </a:r>
            <a:r>
              <a:rPr sz="1050" spc="60" baseline="27777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Habanero</a:t>
            </a:r>
            <a:r>
              <a:rPr sz="1100" spc="-6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Pepper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Sauce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28612" y="2137922"/>
            <a:ext cx="2390775" cy="415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indent="-635">
              <a:lnSpc>
                <a:spcPct val="121900"/>
              </a:lnSpc>
              <a:spcBef>
                <a:spcPts val="100"/>
              </a:spcBef>
            </a:pPr>
            <a:r>
              <a:rPr sz="1050" spc="-25" dirty="0">
                <a:latin typeface="Arial MT"/>
                <a:cs typeface="Arial MT"/>
              </a:rPr>
              <a:t>TABASCO</a:t>
            </a:r>
            <a:r>
              <a:rPr sz="1050" spc="-37" baseline="23809" dirty="0">
                <a:latin typeface="Arial MT"/>
                <a:cs typeface="Arial MT"/>
              </a:rPr>
              <a:t>®</a:t>
            </a:r>
            <a:r>
              <a:rPr sz="1050" spc="67" baseline="23809" dirty="0">
                <a:latin typeface="Arial MT"/>
                <a:cs typeface="Arial MT"/>
              </a:rPr>
              <a:t> </a:t>
            </a:r>
            <a:r>
              <a:rPr sz="1050" spc="-20" dirty="0">
                <a:latin typeface="Arial MT"/>
                <a:cs typeface="Arial MT"/>
              </a:rPr>
              <a:t>Sweet</a:t>
            </a:r>
            <a:r>
              <a:rPr sz="1050" spc="-80" dirty="0">
                <a:latin typeface="Arial MT"/>
                <a:cs typeface="Arial MT"/>
              </a:rPr>
              <a:t> </a:t>
            </a:r>
            <a:r>
              <a:rPr sz="1050" spc="-20" dirty="0">
                <a:latin typeface="Arial MT"/>
                <a:cs typeface="Arial MT"/>
              </a:rPr>
              <a:t>&amp;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spc="-20" dirty="0">
                <a:latin typeface="Arial MT"/>
                <a:cs typeface="Arial MT"/>
              </a:rPr>
              <a:t>Spicy</a:t>
            </a:r>
            <a:r>
              <a:rPr sz="1050" spc="-45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Sauce </a:t>
            </a:r>
            <a:r>
              <a:rPr sz="1050" spc="-25" dirty="0">
                <a:latin typeface="Arial MT"/>
                <a:cs typeface="Arial MT"/>
              </a:rPr>
              <a:t>TABASCO</a:t>
            </a:r>
            <a:r>
              <a:rPr sz="1050" spc="-37" baseline="23809" dirty="0">
                <a:latin typeface="Arial MT"/>
                <a:cs typeface="Arial MT"/>
              </a:rPr>
              <a:t>®</a:t>
            </a:r>
            <a:r>
              <a:rPr sz="1050" spc="75" baseline="23809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Brand</a:t>
            </a:r>
            <a:r>
              <a:rPr sz="1050" spc="-65" dirty="0">
                <a:latin typeface="Arial MT"/>
                <a:cs typeface="Arial MT"/>
              </a:rPr>
              <a:t> </a:t>
            </a:r>
            <a:r>
              <a:rPr sz="1050" spc="-20" dirty="0">
                <a:latin typeface="Arial MT"/>
                <a:cs typeface="Arial MT"/>
              </a:rPr>
              <a:t>Sweet</a:t>
            </a:r>
            <a:r>
              <a:rPr sz="1050" spc="-75" dirty="0">
                <a:latin typeface="Arial MT"/>
                <a:cs typeface="Arial MT"/>
              </a:rPr>
              <a:t> </a:t>
            </a:r>
            <a:r>
              <a:rPr sz="1050" spc="-20" dirty="0">
                <a:latin typeface="Arial MT"/>
                <a:cs typeface="Arial MT"/>
              </a:rPr>
              <a:t>&amp;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spc="-20" dirty="0">
                <a:latin typeface="Arial MT"/>
                <a:cs typeface="Arial MT"/>
              </a:rPr>
              <a:t>Spicy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spc="-20" dirty="0">
                <a:latin typeface="Arial MT"/>
                <a:cs typeface="Arial MT"/>
              </a:rPr>
              <a:t>Sauce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28624" y="3886279"/>
            <a:ext cx="2178685" cy="415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21900"/>
              </a:lnSpc>
              <a:spcBef>
                <a:spcPts val="100"/>
              </a:spcBef>
            </a:pPr>
            <a:r>
              <a:rPr sz="1050" spc="-25" dirty="0">
                <a:latin typeface="Arial MT"/>
                <a:cs typeface="Arial MT"/>
              </a:rPr>
              <a:t>TABASCO</a:t>
            </a:r>
            <a:r>
              <a:rPr sz="1050" spc="-37" baseline="23809" dirty="0">
                <a:latin typeface="Arial MT"/>
                <a:cs typeface="Arial MT"/>
              </a:rPr>
              <a:t>®</a:t>
            </a:r>
            <a:r>
              <a:rPr sz="1050" spc="75" baseline="23809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Buffalo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Style</a:t>
            </a:r>
            <a:r>
              <a:rPr sz="1050" spc="-45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Sauce </a:t>
            </a:r>
            <a:r>
              <a:rPr sz="1050" spc="-25" dirty="0">
                <a:latin typeface="Arial MT"/>
                <a:cs typeface="Arial MT"/>
              </a:rPr>
              <a:t>TABASCO</a:t>
            </a:r>
            <a:r>
              <a:rPr sz="1050" spc="-37" baseline="23809" dirty="0">
                <a:latin typeface="Arial MT"/>
                <a:cs typeface="Arial MT"/>
              </a:rPr>
              <a:t>®</a:t>
            </a:r>
            <a:r>
              <a:rPr sz="1050" spc="82" baseline="23809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Buffalo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Style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Hot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spc="-20" dirty="0">
                <a:latin typeface="Arial MT"/>
                <a:cs typeface="Arial MT"/>
              </a:rPr>
              <a:t>Sauce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45097" y="2144895"/>
            <a:ext cx="2905760" cy="609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30480" indent="-635">
              <a:lnSpc>
                <a:spcPct val="122000"/>
              </a:lnSpc>
              <a:spcBef>
                <a:spcPts val="95"/>
              </a:spcBef>
            </a:pPr>
            <a:r>
              <a:rPr sz="1050" spc="-25" dirty="0">
                <a:latin typeface="Arial MT"/>
                <a:cs typeface="Arial MT"/>
              </a:rPr>
              <a:t>TABASCO</a:t>
            </a:r>
            <a:r>
              <a:rPr sz="1050" spc="-37" baseline="23809" dirty="0">
                <a:latin typeface="Arial MT"/>
                <a:cs typeface="Arial MT"/>
              </a:rPr>
              <a:t>®</a:t>
            </a:r>
            <a:r>
              <a:rPr sz="1050" spc="60" baseline="23809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Brand</a:t>
            </a:r>
            <a:r>
              <a:rPr sz="1050" spc="-65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Garlic</a:t>
            </a:r>
            <a:r>
              <a:rPr sz="1050" spc="-50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Pepper</a:t>
            </a:r>
            <a:r>
              <a:rPr sz="1050" spc="-70" dirty="0">
                <a:latin typeface="Arial MT"/>
                <a:cs typeface="Arial MT"/>
              </a:rPr>
              <a:t> </a:t>
            </a:r>
            <a:r>
              <a:rPr sz="1050" spc="-20" dirty="0">
                <a:latin typeface="Arial MT"/>
                <a:cs typeface="Arial MT"/>
              </a:rPr>
              <a:t>Sauce </a:t>
            </a:r>
            <a:r>
              <a:rPr sz="1050" spc="-25" dirty="0">
                <a:latin typeface="Arial MT"/>
                <a:cs typeface="Arial MT"/>
              </a:rPr>
              <a:t>TABASCO</a:t>
            </a:r>
            <a:r>
              <a:rPr sz="1050" spc="-37" baseline="23809" dirty="0">
                <a:latin typeface="Arial MT"/>
                <a:cs typeface="Arial MT"/>
              </a:rPr>
              <a:t>®</a:t>
            </a:r>
            <a:r>
              <a:rPr sz="1050" spc="44" baseline="23809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Garlic</a:t>
            </a:r>
            <a:r>
              <a:rPr sz="1050" spc="-60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Sauce</a:t>
            </a:r>
            <a:endParaRPr sz="1050" dirty="0">
              <a:latin typeface="Arial MT"/>
              <a:cs typeface="Arial MT"/>
            </a:endParaRPr>
          </a:p>
          <a:p>
            <a:pPr marL="38100">
              <a:lnSpc>
                <a:spcPct val="100000"/>
              </a:lnSpc>
              <a:spcBef>
                <a:spcPts val="265"/>
              </a:spcBef>
            </a:pPr>
            <a:r>
              <a:rPr sz="1050" spc="-25" dirty="0">
                <a:latin typeface="Arial MT"/>
                <a:cs typeface="Arial MT"/>
              </a:rPr>
              <a:t>TABASCO</a:t>
            </a:r>
            <a:r>
              <a:rPr sz="1050" spc="-37" baseline="23809" dirty="0">
                <a:latin typeface="Arial MT"/>
                <a:cs typeface="Arial MT"/>
              </a:rPr>
              <a:t>®</a:t>
            </a:r>
            <a:r>
              <a:rPr sz="1050" spc="52" baseline="23809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Garlic</a:t>
            </a:r>
            <a:r>
              <a:rPr sz="1050" spc="-60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Pepper</a:t>
            </a:r>
            <a:r>
              <a:rPr sz="1050" spc="-70" dirty="0">
                <a:latin typeface="Arial MT"/>
                <a:cs typeface="Arial MT"/>
              </a:rPr>
              <a:t> </a:t>
            </a:r>
            <a:r>
              <a:rPr sz="1050" spc="-20" dirty="0">
                <a:latin typeface="Arial MT"/>
                <a:cs typeface="Arial MT"/>
              </a:rPr>
              <a:t>Sauce</a:t>
            </a:r>
            <a:endParaRPr sz="1050" dirty="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6392" y="5686874"/>
            <a:ext cx="2127250" cy="415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indent="-635">
              <a:lnSpc>
                <a:spcPct val="121900"/>
              </a:lnSpc>
              <a:spcBef>
                <a:spcPts val="100"/>
              </a:spcBef>
            </a:pPr>
            <a:r>
              <a:rPr sz="1050" spc="-25" dirty="0">
                <a:latin typeface="Arial MT"/>
                <a:cs typeface="Arial MT"/>
              </a:rPr>
              <a:t>TABASCO</a:t>
            </a:r>
            <a:r>
              <a:rPr sz="1050" spc="-37" baseline="23809" dirty="0">
                <a:latin typeface="Arial MT"/>
                <a:cs typeface="Arial MT"/>
              </a:rPr>
              <a:t>®</a:t>
            </a:r>
            <a:r>
              <a:rPr sz="1050" spc="30" baseline="23809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Chipotle</a:t>
            </a:r>
            <a:r>
              <a:rPr sz="1050" spc="-85" dirty="0">
                <a:latin typeface="Arial MT"/>
                <a:cs typeface="Arial MT"/>
              </a:rPr>
              <a:t> </a:t>
            </a:r>
            <a:r>
              <a:rPr sz="1050" spc="-20" dirty="0">
                <a:latin typeface="Arial MT"/>
                <a:cs typeface="Arial MT"/>
              </a:rPr>
              <a:t>Sauce </a:t>
            </a:r>
            <a:r>
              <a:rPr sz="1050" spc="-25" dirty="0">
                <a:latin typeface="Arial MT"/>
                <a:cs typeface="Arial MT"/>
              </a:rPr>
              <a:t>TABASCO</a:t>
            </a:r>
            <a:r>
              <a:rPr sz="1050" spc="-37" baseline="23809" dirty="0">
                <a:latin typeface="Arial MT"/>
                <a:cs typeface="Arial MT"/>
              </a:rPr>
              <a:t>®</a:t>
            </a:r>
            <a:r>
              <a:rPr sz="1050" spc="44" baseline="23809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Chipotle</a:t>
            </a:r>
            <a:r>
              <a:rPr sz="1050" spc="-75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Pepper</a:t>
            </a:r>
            <a:r>
              <a:rPr sz="1050" spc="-75" dirty="0">
                <a:latin typeface="Arial MT"/>
                <a:cs typeface="Arial MT"/>
              </a:rPr>
              <a:t> </a:t>
            </a:r>
            <a:r>
              <a:rPr sz="1050" spc="-15" dirty="0">
                <a:latin typeface="Arial MT"/>
                <a:cs typeface="Arial MT"/>
              </a:rPr>
              <a:t>Sauce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46394" y="5644838"/>
            <a:ext cx="166560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050" spc="-25" dirty="0">
                <a:latin typeface="Arial MT"/>
                <a:cs typeface="Arial MT"/>
              </a:rPr>
              <a:t>TABASCO</a:t>
            </a:r>
            <a:r>
              <a:rPr sz="1050" spc="-37" baseline="23809" dirty="0">
                <a:latin typeface="Arial MT"/>
                <a:cs typeface="Arial MT"/>
              </a:rPr>
              <a:t>®</a:t>
            </a:r>
            <a:r>
              <a:rPr sz="1050" spc="30" baseline="23809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Sriracha</a:t>
            </a:r>
            <a:r>
              <a:rPr sz="1050" spc="-85" dirty="0">
                <a:latin typeface="Arial MT"/>
                <a:cs typeface="Arial MT"/>
              </a:rPr>
              <a:t> </a:t>
            </a:r>
            <a:r>
              <a:rPr sz="1050" spc="-20" dirty="0">
                <a:latin typeface="Arial MT"/>
                <a:cs typeface="Arial MT"/>
              </a:rPr>
              <a:t>Sauce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45078" y="5639387"/>
            <a:ext cx="2660650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435609">
              <a:lnSpc>
                <a:spcPct val="120900"/>
              </a:lnSpc>
              <a:spcBef>
                <a:spcPts val="100"/>
              </a:spcBef>
            </a:pPr>
            <a:r>
              <a:rPr sz="1100" spc="-25" dirty="0">
                <a:latin typeface="Arial MT"/>
                <a:cs typeface="Arial MT"/>
              </a:rPr>
              <a:t>TABASCO</a:t>
            </a:r>
            <a:r>
              <a:rPr sz="1050" spc="-37" baseline="27777" dirty="0">
                <a:latin typeface="Arial MT"/>
                <a:cs typeface="Arial MT"/>
              </a:rPr>
              <a:t>®</a:t>
            </a:r>
            <a:r>
              <a:rPr sz="1050" spc="15" baseline="27777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Scorpion</a:t>
            </a:r>
            <a:r>
              <a:rPr sz="1100" spc="-6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Sauce </a:t>
            </a:r>
            <a:r>
              <a:rPr sz="1100" spc="-25" dirty="0">
                <a:latin typeface="Arial MT"/>
                <a:cs typeface="Arial MT"/>
              </a:rPr>
              <a:t>TABASCO</a:t>
            </a:r>
            <a:r>
              <a:rPr sz="1050" spc="-37" baseline="27777" dirty="0">
                <a:latin typeface="Arial MT"/>
                <a:cs typeface="Arial MT"/>
              </a:rPr>
              <a:t>®</a:t>
            </a:r>
            <a:r>
              <a:rPr sz="1050" spc="15" baseline="27777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Scorpion</a:t>
            </a:r>
            <a:r>
              <a:rPr sz="1100" spc="-6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Pepper</a:t>
            </a:r>
            <a:r>
              <a:rPr sz="1100" spc="-70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Sauce</a:t>
            </a:r>
            <a:endParaRPr sz="1100">
              <a:latin typeface="Arial MT"/>
              <a:cs typeface="Arial MT"/>
            </a:endParaRPr>
          </a:p>
          <a:p>
            <a:pPr marL="38100">
              <a:lnSpc>
                <a:spcPct val="100000"/>
              </a:lnSpc>
              <a:spcBef>
                <a:spcPts val="260"/>
              </a:spcBef>
            </a:pPr>
            <a:r>
              <a:rPr sz="1100" spc="-25" dirty="0">
                <a:latin typeface="Arial MT"/>
                <a:cs typeface="Arial MT"/>
              </a:rPr>
              <a:t>TABASCO</a:t>
            </a:r>
            <a:r>
              <a:rPr sz="1050" spc="-37" baseline="27777" dirty="0">
                <a:latin typeface="Arial MT"/>
                <a:cs typeface="Arial MT"/>
              </a:rPr>
              <a:t>®</a:t>
            </a:r>
            <a:r>
              <a:rPr sz="1050" spc="37" baseline="27777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Brand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Scorpion</a:t>
            </a:r>
            <a:r>
              <a:rPr sz="1100" spc="-7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Pepper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Sauce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767967" y="144049"/>
            <a:ext cx="865695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75" dirty="0"/>
              <a:t>PRODUCT</a:t>
            </a:r>
            <a:r>
              <a:rPr spc="-640" dirty="0"/>
              <a:t> </a:t>
            </a:r>
            <a:r>
              <a:rPr spc="-315" dirty="0"/>
              <a:t>NAMES:</a:t>
            </a:r>
            <a:r>
              <a:rPr spc="-660" dirty="0"/>
              <a:t> </a:t>
            </a:r>
            <a:r>
              <a:rPr spc="-640" dirty="0"/>
              <a:t>AT</a:t>
            </a:r>
            <a:r>
              <a:rPr spc="-660" dirty="0"/>
              <a:t> </a:t>
            </a:r>
            <a:r>
              <a:rPr spc="-310" dirty="0"/>
              <a:t>A</a:t>
            </a:r>
            <a:r>
              <a:rPr spc="-660" dirty="0"/>
              <a:t> </a:t>
            </a:r>
            <a:r>
              <a:rPr spc="-430" dirty="0"/>
              <a:t>GLANCE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31380" y="1043431"/>
            <a:ext cx="10929620" cy="6591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1730"/>
              </a:lnSpc>
              <a:spcBef>
                <a:spcPts val="95"/>
              </a:spcBef>
            </a:pPr>
            <a:r>
              <a:rPr sz="1600" spc="-150" dirty="0">
                <a:latin typeface="Arial Black"/>
                <a:cs typeface="Arial Black"/>
              </a:rPr>
              <a:t>Product</a:t>
            </a:r>
            <a:r>
              <a:rPr sz="1600" spc="-125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name</a:t>
            </a:r>
            <a:r>
              <a:rPr sz="1600" spc="-110" dirty="0">
                <a:latin typeface="Arial Black"/>
                <a:cs typeface="Arial Black"/>
              </a:rPr>
              <a:t> </a:t>
            </a:r>
            <a:r>
              <a:rPr sz="1600" spc="-145" dirty="0">
                <a:latin typeface="Arial Black"/>
                <a:cs typeface="Arial Black"/>
              </a:rPr>
              <a:t>options</a:t>
            </a:r>
            <a:r>
              <a:rPr sz="1600" spc="-130" dirty="0">
                <a:latin typeface="Arial Black"/>
                <a:cs typeface="Arial Black"/>
              </a:rPr>
              <a:t> </a:t>
            </a:r>
            <a:r>
              <a:rPr sz="1600" spc="-204" dirty="0">
                <a:latin typeface="Arial Black"/>
                <a:cs typeface="Arial Black"/>
              </a:rPr>
              <a:t>when</a:t>
            </a:r>
            <a:r>
              <a:rPr sz="1600" spc="-120" dirty="0">
                <a:latin typeface="Arial Black"/>
                <a:cs typeface="Arial Black"/>
              </a:rPr>
              <a:t> </a:t>
            </a:r>
            <a:r>
              <a:rPr sz="1600" spc="-165" dirty="0">
                <a:latin typeface="Arial Black"/>
                <a:cs typeface="Arial Black"/>
              </a:rPr>
              <a:t>writing</a:t>
            </a:r>
            <a:r>
              <a:rPr sz="1600" spc="-130" dirty="0">
                <a:latin typeface="Arial Black"/>
                <a:cs typeface="Arial Black"/>
              </a:rPr>
              <a:t> </a:t>
            </a:r>
            <a:r>
              <a:rPr sz="1600" spc="-170" dirty="0">
                <a:latin typeface="Arial Black"/>
                <a:cs typeface="Arial Black"/>
              </a:rPr>
              <a:t>ad</a:t>
            </a:r>
            <a:r>
              <a:rPr sz="1600" spc="-105" dirty="0">
                <a:latin typeface="Arial Black"/>
                <a:cs typeface="Arial Black"/>
              </a:rPr>
              <a:t> </a:t>
            </a:r>
            <a:r>
              <a:rPr sz="1600" spc="-155" dirty="0">
                <a:latin typeface="Arial Black"/>
                <a:cs typeface="Arial Black"/>
              </a:rPr>
              <a:t>copy,</a:t>
            </a:r>
            <a:r>
              <a:rPr sz="1600" spc="-130" dirty="0">
                <a:latin typeface="Arial Black"/>
                <a:cs typeface="Arial Black"/>
              </a:rPr>
              <a:t> </a:t>
            </a:r>
            <a:r>
              <a:rPr sz="1600" spc="-175" dirty="0">
                <a:latin typeface="Arial Black"/>
                <a:cs typeface="Arial Black"/>
              </a:rPr>
              <a:t>company</a:t>
            </a:r>
            <a:r>
              <a:rPr sz="1600" spc="-100" dirty="0">
                <a:latin typeface="Arial Black"/>
                <a:cs typeface="Arial Black"/>
              </a:rPr>
              <a:t> </a:t>
            </a:r>
            <a:r>
              <a:rPr sz="1600" spc="-145" dirty="0">
                <a:latin typeface="Arial Black"/>
                <a:cs typeface="Arial Black"/>
              </a:rPr>
              <a:t>brochures,</a:t>
            </a:r>
            <a:r>
              <a:rPr sz="1600" spc="-114" dirty="0">
                <a:latin typeface="Arial Black"/>
                <a:cs typeface="Arial Black"/>
              </a:rPr>
              <a:t> </a:t>
            </a:r>
            <a:r>
              <a:rPr sz="1600" spc="-165" dirty="0">
                <a:latin typeface="Arial Black"/>
                <a:cs typeface="Arial Black"/>
              </a:rPr>
              <a:t>press</a:t>
            </a:r>
            <a:r>
              <a:rPr sz="1600" spc="-120" dirty="0">
                <a:latin typeface="Arial Black"/>
                <a:cs typeface="Arial Black"/>
              </a:rPr>
              <a:t> </a:t>
            </a:r>
            <a:r>
              <a:rPr sz="1600" spc="-165" dirty="0">
                <a:latin typeface="Arial Black"/>
                <a:cs typeface="Arial Black"/>
              </a:rPr>
              <a:t>releases,</a:t>
            </a:r>
            <a:r>
              <a:rPr sz="1600" spc="-105" dirty="0">
                <a:latin typeface="Arial Black"/>
                <a:cs typeface="Arial Black"/>
              </a:rPr>
              <a:t> </a:t>
            </a:r>
            <a:r>
              <a:rPr sz="1600" spc="-95" dirty="0">
                <a:latin typeface="Arial Black"/>
                <a:cs typeface="Arial Black"/>
              </a:rPr>
              <a:t>etc.</a:t>
            </a:r>
            <a:r>
              <a:rPr sz="1600" spc="260" dirty="0">
                <a:latin typeface="Arial Black"/>
                <a:cs typeface="Arial Black"/>
              </a:rPr>
              <a:t> </a:t>
            </a:r>
            <a:r>
              <a:rPr sz="1600" spc="-170" dirty="0">
                <a:latin typeface="Arial Black"/>
                <a:cs typeface="Arial Black"/>
              </a:rPr>
              <a:t>The</a:t>
            </a:r>
            <a:r>
              <a:rPr sz="1600" spc="-125" dirty="0">
                <a:latin typeface="Arial Black"/>
                <a:cs typeface="Arial Black"/>
              </a:rPr>
              <a:t> </a:t>
            </a:r>
            <a:r>
              <a:rPr sz="1600" spc="-120" dirty="0">
                <a:latin typeface="Arial Black"/>
                <a:cs typeface="Arial Black"/>
              </a:rPr>
              <a:t>first</a:t>
            </a:r>
            <a:r>
              <a:rPr sz="1600" spc="-130" dirty="0">
                <a:latin typeface="Arial Black"/>
                <a:cs typeface="Arial Black"/>
              </a:rPr>
              <a:t> </a:t>
            </a:r>
            <a:r>
              <a:rPr sz="1600" spc="-145" dirty="0">
                <a:latin typeface="Arial Black"/>
                <a:cs typeface="Arial Black"/>
              </a:rPr>
              <a:t>mention</a:t>
            </a:r>
            <a:r>
              <a:rPr sz="1600" spc="-125" dirty="0">
                <a:latin typeface="Arial Black"/>
                <a:cs typeface="Arial Black"/>
              </a:rPr>
              <a:t> </a:t>
            </a:r>
            <a:r>
              <a:rPr sz="1600" spc="-110" dirty="0">
                <a:latin typeface="Arial Black"/>
                <a:cs typeface="Arial Black"/>
              </a:rPr>
              <a:t>of</a:t>
            </a:r>
            <a:r>
              <a:rPr sz="1600" spc="-135" dirty="0">
                <a:latin typeface="Arial Black"/>
                <a:cs typeface="Arial Black"/>
              </a:rPr>
              <a:t> </a:t>
            </a:r>
            <a:r>
              <a:rPr sz="1600" spc="-150" dirty="0">
                <a:latin typeface="Arial Black"/>
                <a:cs typeface="Arial Black"/>
              </a:rPr>
              <a:t>the</a:t>
            </a:r>
            <a:r>
              <a:rPr sz="1600" spc="-120" dirty="0">
                <a:latin typeface="Arial Black"/>
                <a:cs typeface="Arial Black"/>
              </a:rPr>
              <a:t> </a:t>
            </a:r>
            <a:r>
              <a:rPr sz="1600" spc="-50" dirty="0">
                <a:latin typeface="Arial Black"/>
                <a:cs typeface="Arial Black"/>
              </a:rPr>
              <a:t>sauce</a:t>
            </a:r>
            <a:endParaRPr sz="1600">
              <a:latin typeface="Arial Black"/>
              <a:cs typeface="Arial Black"/>
            </a:endParaRPr>
          </a:p>
          <a:p>
            <a:pPr marL="169545" marR="163195" algn="ctr">
              <a:lnSpc>
                <a:spcPct val="80000"/>
              </a:lnSpc>
              <a:spcBef>
                <a:spcPts val="190"/>
              </a:spcBef>
            </a:pPr>
            <a:r>
              <a:rPr sz="1600" spc="-165" dirty="0">
                <a:latin typeface="Arial Black"/>
                <a:cs typeface="Arial Black"/>
              </a:rPr>
              <a:t>must</a:t>
            </a:r>
            <a:r>
              <a:rPr sz="1600" spc="-105" dirty="0">
                <a:latin typeface="Arial Black"/>
                <a:cs typeface="Arial Black"/>
              </a:rPr>
              <a:t> </a:t>
            </a:r>
            <a:r>
              <a:rPr sz="1600" spc="-155" dirty="0">
                <a:latin typeface="Arial Black"/>
                <a:cs typeface="Arial Black"/>
              </a:rPr>
              <a:t>be</a:t>
            </a:r>
            <a:r>
              <a:rPr sz="1600" spc="-130" dirty="0">
                <a:latin typeface="Arial Black"/>
                <a:cs typeface="Arial Black"/>
              </a:rPr>
              <a:t> </a:t>
            </a:r>
            <a:r>
              <a:rPr sz="1600" spc="-150" dirty="0">
                <a:latin typeface="Arial Black"/>
                <a:cs typeface="Arial Black"/>
              </a:rPr>
              <a:t>the</a:t>
            </a:r>
            <a:r>
              <a:rPr sz="1600" spc="-114" dirty="0">
                <a:latin typeface="Arial Black"/>
                <a:cs typeface="Arial Black"/>
              </a:rPr>
              <a:t> </a:t>
            </a:r>
            <a:r>
              <a:rPr sz="1600" spc="-125" dirty="0">
                <a:latin typeface="Arial Black"/>
                <a:cs typeface="Arial Black"/>
              </a:rPr>
              <a:t>bolded,</a:t>
            </a:r>
            <a:r>
              <a:rPr sz="1600" spc="-135" dirty="0">
                <a:latin typeface="Arial Black"/>
                <a:cs typeface="Arial Black"/>
              </a:rPr>
              <a:t> </a:t>
            </a:r>
            <a:r>
              <a:rPr sz="1600" spc="-125" dirty="0">
                <a:latin typeface="Arial Black"/>
                <a:cs typeface="Arial Black"/>
              </a:rPr>
              <a:t>official </a:t>
            </a:r>
            <a:r>
              <a:rPr sz="1600" spc="-165" dirty="0">
                <a:latin typeface="Arial Black"/>
                <a:cs typeface="Arial Black"/>
              </a:rPr>
              <a:t>name.</a:t>
            </a:r>
            <a:r>
              <a:rPr sz="1600" spc="-110" dirty="0">
                <a:latin typeface="Arial Black"/>
                <a:cs typeface="Arial Black"/>
              </a:rPr>
              <a:t> </a:t>
            </a:r>
            <a:r>
              <a:rPr sz="1600" spc="-155" dirty="0">
                <a:latin typeface="Arial Black"/>
                <a:cs typeface="Arial Black"/>
              </a:rPr>
              <a:t>Subsequent</a:t>
            </a:r>
            <a:r>
              <a:rPr sz="1600" spc="-105" dirty="0">
                <a:latin typeface="Arial Black"/>
                <a:cs typeface="Arial Black"/>
              </a:rPr>
              <a:t> </a:t>
            </a:r>
            <a:r>
              <a:rPr sz="1600" spc="-145" dirty="0">
                <a:latin typeface="Arial Black"/>
                <a:cs typeface="Arial Black"/>
              </a:rPr>
              <a:t>mentions,</a:t>
            </a:r>
            <a:r>
              <a:rPr sz="1600" spc="-110" dirty="0">
                <a:latin typeface="Arial Black"/>
                <a:cs typeface="Arial Black"/>
              </a:rPr>
              <a:t> </a:t>
            </a:r>
            <a:r>
              <a:rPr sz="1600" spc="-145" dirty="0">
                <a:latin typeface="Arial Black"/>
                <a:cs typeface="Arial Black"/>
              </a:rPr>
              <a:t>dependent</a:t>
            </a:r>
            <a:r>
              <a:rPr sz="1600" spc="-114" dirty="0">
                <a:latin typeface="Arial Black"/>
                <a:cs typeface="Arial Black"/>
              </a:rPr>
              <a:t> </a:t>
            </a:r>
            <a:r>
              <a:rPr sz="1600" spc="-145" dirty="0">
                <a:latin typeface="Arial Black"/>
                <a:cs typeface="Arial Black"/>
              </a:rPr>
              <a:t>on</a:t>
            </a:r>
            <a:r>
              <a:rPr sz="1600" spc="-114" dirty="0">
                <a:latin typeface="Arial Black"/>
                <a:cs typeface="Arial Black"/>
              </a:rPr>
              <a:t> </a:t>
            </a:r>
            <a:r>
              <a:rPr sz="1600" spc="-190" dirty="0">
                <a:latin typeface="Arial Black"/>
                <a:cs typeface="Arial Black"/>
              </a:rPr>
              <a:t>space</a:t>
            </a:r>
            <a:r>
              <a:rPr sz="1600" spc="-105" dirty="0">
                <a:latin typeface="Arial Black"/>
                <a:cs typeface="Arial Black"/>
              </a:rPr>
              <a:t> </a:t>
            </a:r>
            <a:r>
              <a:rPr sz="1600" spc="-114" dirty="0">
                <a:latin typeface="Arial Black"/>
                <a:cs typeface="Arial Black"/>
              </a:rPr>
              <a:t>or</a:t>
            </a:r>
            <a:r>
              <a:rPr sz="1600" spc="-130" dirty="0">
                <a:latin typeface="Arial Black"/>
                <a:cs typeface="Arial Black"/>
              </a:rPr>
              <a:t> </a:t>
            </a:r>
            <a:r>
              <a:rPr sz="1600" spc="-160" dirty="0">
                <a:latin typeface="Arial Black"/>
                <a:cs typeface="Arial Black"/>
              </a:rPr>
              <a:t>best</a:t>
            </a:r>
            <a:r>
              <a:rPr sz="1600" spc="-114" dirty="0">
                <a:latin typeface="Arial Black"/>
                <a:cs typeface="Arial Black"/>
              </a:rPr>
              <a:t> </a:t>
            </a:r>
            <a:r>
              <a:rPr sz="1600" spc="-160" dirty="0">
                <a:latin typeface="Arial Black"/>
                <a:cs typeface="Arial Black"/>
              </a:rPr>
              <a:t>context,</a:t>
            </a:r>
            <a:r>
              <a:rPr sz="1600" spc="-120" dirty="0">
                <a:latin typeface="Arial Black"/>
                <a:cs typeface="Arial Black"/>
              </a:rPr>
              <a:t> </a:t>
            </a:r>
            <a:r>
              <a:rPr sz="1600" spc="-200" dirty="0">
                <a:latin typeface="Arial Black"/>
                <a:cs typeface="Arial Black"/>
              </a:rPr>
              <a:t>may</a:t>
            </a:r>
            <a:r>
              <a:rPr sz="1600" spc="-110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use</a:t>
            </a:r>
            <a:r>
              <a:rPr sz="1600" spc="-114" dirty="0">
                <a:latin typeface="Arial Black"/>
                <a:cs typeface="Arial Black"/>
              </a:rPr>
              <a:t> </a:t>
            </a:r>
            <a:r>
              <a:rPr sz="1600" spc="-150" dirty="0">
                <a:latin typeface="Arial Black"/>
                <a:cs typeface="Arial Black"/>
              </a:rPr>
              <a:t>the</a:t>
            </a:r>
            <a:r>
              <a:rPr sz="1600" spc="-114" dirty="0">
                <a:latin typeface="Arial Black"/>
                <a:cs typeface="Arial Black"/>
              </a:rPr>
              <a:t> </a:t>
            </a:r>
            <a:r>
              <a:rPr sz="1600" spc="-35" dirty="0">
                <a:latin typeface="Arial Black"/>
                <a:cs typeface="Arial Black"/>
              </a:rPr>
              <a:t>other </a:t>
            </a:r>
            <a:r>
              <a:rPr sz="1600" spc="-145" dirty="0">
                <a:latin typeface="Arial Black"/>
                <a:cs typeface="Arial Black"/>
              </a:rPr>
              <a:t>options</a:t>
            </a:r>
            <a:r>
              <a:rPr sz="1600" spc="-90" dirty="0">
                <a:latin typeface="Arial Black"/>
                <a:cs typeface="Arial Black"/>
              </a:rPr>
              <a:t> </a:t>
            </a:r>
            <a:r>
              <a:rPr sz="1600" spc="-10" dirty="0">
                <a:latin typeface="Arial Black"/>
                <a:cs typeface="Arial Black"/>
              </a:rPr>
              <a:t>listed.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15765" y="6595674"/>
            <a:ext cx="57607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20" dirty="0">
                <a:latin typeface="Arial Black"/>
                <a:cs typeface="Arial Black"/>
              </a:rPr>
              <a:t>Bolded</a:t>
            </a:r>
            <a:r>
              <a:rPr sz="1200" spc="-114" dirty="0">
                <a:latin typeface="Arial Black"/>
                <a:cs typeface="Arial Black"/>
              </a:rPr>
              <a:t> </a:t>
            </a:r>
            <a:r>
              <a:rPr sz="1200" spc="-130" dirty="0">
                <a:latin typeface="Arial Black"/>
                <a:cs typeface="Arial Black"/>
              </a:rPr>
              <a:t>wording</a:t>
            </a:r>
            <a:r>
              <a:rPr sz="1200" spc="-85" dirty="0">
                <a:latin typeface="Arial Black"/>
                <a:cs typeface="Arial Black"/>
              </a:rPr>
              <a:t> </a:t>
            </a:r>
            <a:r>
              <a:rPr sz="1200" spc="-125" dirty="0">
                <a:latin typeface="Arial Black"/>
                <a:cs typeface="Arial Black"/>
              </a:rPr>
              <a:t>denotes</a:t>
            </a:r>
            <a:r>
              <a:rPr sz="1200" spc="-130" dirty="0">
                <a:latin typeface="Arial Black"/>
                <a:cs typeface="Arial Black"/>
              </a:rPr>
              <a:t> </a:t>
            </a:r>
            <a:r>
              <a:rPr sz="1200" spc="-95" dirty="0">
                <a:latin typeface="Arial Black"/>
                <a:cs typeface="Arial Black"/>
              </a:rPr>
              <a:t>proper</a:t>
            </a:r>
            <a:r>
              <a:rPr sz="1200" spc="-110" dirty="0">
                <a:latin typeface="Arial Black"/>
                <a:cs typeface="Arial Black"/>
              </a:rPr>
              <a:t> </a:t>
            </a:r>
            <a:r>
              <a:rPr sz="1200" spc="-100" dirty="0">
                <a:latin typeface="Arial Black"/>
                <a:cs typeface="Arial Black"/>
              </a:rPr>
              <a:t>product</a:t>
            </a:r>
            <a:r>
              <a:rPr sz="1200" spc="-105" dirty="0">
                <a:latin typeface="Arial Black"/>
                <a:cs typeface="Arial Black"/>
              </a:rPr>
              <a:t> </a:t>
            </a:r>
            <a:r>
              <a:rPr sz="1200" spc="-140" dirty="0">
                <a:latin typeface="Arial Black"/>
                <a:cs typeface="Arial Black"/>
              </a:rPr>
              <a:t>name</a:t>
            </a:r>
            <a:r>
              <a:rPr sz="1200" spc="-80" dirty="0">
                <a:latin typeface="Arial Black"/>
                <a:cs typeface="Arial Black"/>
              </a:rPr>
              <a:t> </a:t>
            </a:r>
            <a:r>
              <a:rPr sz="1200" spc="-70" dirty="0">
                <a:latin typeface="Arial Black"/>
                <a:cs typeface="Arial Black"/>
              </a:rPr>
              <a:t>for</a:t>
            </a:r>
            <a:r>
              <a:rPr sz="1200" spc="-80" dirty="0">
                <a:latin typeface="Arial Black"/>
                <a:cs typeface="Arial Black"/>
              </a:rPr>
              <a:t> </a:t>
            </a:r>
            <a:r>
              <a:rPr sz="1200" spc="-140" dirty="0">
                <a:latin typeface="Arial Black"/>
                <a:cs typeface="Arial Black"/>
              </a:rPr>
              <a:t>use</a:t>
            </a:r>
            <a:r>
              <a:rPr sz="1200" spc="-75" dirty="0">
                <a:latin typeface="Arial Black"/>
                <a:cs typeface="Arial Black"/>
              </a:rPr>
              <a:t> </a:t>
            </a:r>
            <a:r>
              <a:rPr sz="1200" spc="-135" dirty="0">
                <a:latin typeface="Arial Black"/>
                <a:cs typeface="Arial Black"/>
              </a:rPr>
              <a:t>with</a:t>
            </a:r>
            <a:r>
              <a:rPr sz="1200" spc="-90" dirty="0">
                <a:latin typeface="Arial Black"/>
                <a:cs typeface="Arial Black"/>
              </a:rPr>
              <a:t> </a:t>
            </a:r>
            <a:r>
              <a:rPr sz="1200" spc="-110" dirty="0">
                <a:latin typeface="Arial Black"/>
                <a:cs typeface="Arial Black"/>
              </a:rPr>
              <a:t>ingredient</a:t>
            </a:r>
            <a:r>
              <a:rPr sz="1200" spc="-95" dirty="0">
                <a:latin typeface="Arial Black"/>
                <a:cs typeface="Arial Black"/>
              </a:rPr>
              <a:t> </a:t>
            </a:r>
            <a:r>
              <a:rPr sz="1200" spc="-85" dirty="0">
                <a:latin typeface="Arial Black"/>
                <a:cs typeface="Arial Black"/>
              </a:rPr>
              <a:t>statements.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61060" y="3500628"/>
            <a:ext cx="2954020" cy="253365"/>
          </a:xfrm>
          <a:custGeom>
            <a:avLst/>
            <a:gdLst/>
            <a:ahLst/>
            <a:cxnLst/>
            <a:rect l="l" t="t" r="r" b="b"/>
            <a:pathLst>
              <a:path w="2954020" h="253364">
                <a:moveTo>
                  <a:pt x="0" y="0"/>
                </a:moveTo>
                <a:lnTo>
                  <a:pt x="2953512" y="0"/>
                </a:lnTo>
                <a:lnTo>
                  <a:pt x="2953512" y="252984"/>
                </a:lnTo>
                <a:lnTo>
                  <a:pt x="0" y="25298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39397" y="3525665"/>
            <a:ext cx="214058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130" dirty="0">
                <a:latin typeface="Arial Black"/>
                <a:cs typeface="Arial Black"/>
              </a:rPr>
              <a:t>TABASCO®</a:t>
            </a:r>
            <a:r>
              <a:rPr sz="1050" spc="-90" dirty="0">
                <a:latin typeface="Arial Black"/>
                <a:cs typeface="Arial Black"/>
              </a:rPr>
              <a:t> </a:t>
            </a:r>
            <a:r>
              <a:rPr sz="1050" spc="-100" dirty="0">
                <a:latin typeface="Arial Black"/>
                <a:cs typeface="Arial Black"/>
              </a:rPr>
              <a:t>Brand</a:t>
            </a:r>
            <a:r>
              <a:rPr sz="1050" spc="-50" dirty="0">
                <a:latin typeface="Arial Black"/>
                <a:cs typeface="Arial Black"/>
              </a:rPr>
              <a:t> </a:t>
            </a:r>
            <a:r>
              <a:rPr sz="1050" spc="-110" dirty="0">
                <a:latin typeface="Arial Black"/>
                <a:cs typeface="Arial Black"/>
              </a:rPr>
              <a:t>Jalapeño</a:t>
            </a:r>
            <a:r>
              <a:rPr sz="1050" spc="-50" dirty="0">
                <a:latin typeface="Arial Black"/>
                <a:cs typeface="Arial Black"/>
              </a:rPr>
              <a:t> </a:t>
            </a:r>
            <a:r>
              <a:rPr sz="1050" spc="-90" dirty="0">
                <a:latin typeface="Arial Black"/>
                <a:cs typeface="Arial Black"/>
              </a:rPr>
              <a:t>Sauce</a:t>
            </a:r>
            <a:endParaRPr sz="1050">
              <a:latin typeface="Arial Black"/>
              <a:cs typeface="Arial Black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61060" y="5402579"/>
            <a:ext cx="2954020" cy="262255"/>
          </a:xfrm>
          <a:custGeom>
            <a:avLst/>
            <a:gdLst/>
            <a:ahLst/>
            <a:cxnLst/>
            <a:rect l="l" t="t" r="r" b="b"/>
            <a:pathLst>
              <a:path w="2954020" h="262254">
                <a:moveTo>
                  <a:pt x="0" y="0"/>
                </a:moveTo>
                <a:lnTo>
                  <a:pt x="2953512" y="0"/>
                </a:lnTo>
                <a:lnTo>
                  <a:pt x="2953512" y="262128"/>
                </a:lnTo>
                <a:lnTo>
                  <a:pt x="0" y="26212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39397" y="5428686"/>
            <a:ext cx="270065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40" dirty="0">
                <a:latin typeface="Arial Black"/>
                <a:cs typeface="Arial Black"/>
              </a:rPr>
              <a:t>TABASCO®</a:t>
            </a:r>
            <a:r>
              <a:rPr sz="1100" spc="-80" dirty="0">
                <a:latin typeface="Arial Black"/>
                <a:cs typeface="Arial Black"/>
              </a:rPr>
              <a:t> </a:t>
            </a:r>
            <a:r>
              <a:rPr sz="1100" spc="-105" dirty="0">
                <a:latin typeface="Arial Black"/>
                <a:cs typeface="Arial Black"/>
              </a:rPr>
              <a:t>Brand</a:t>
            </a:r>
            <a:r>
              <a:rPr sz="1100" spc="-85" dirty="0">
                <a:latin typeface="Arial Black"/>
                <a:cs typeface="Arial Black"/>
              </a:rPr>
              <a:t> </a:t>
            </a:r>
            <a:r>
              <a:rPr sz="1100" spc="-90" dirty="0">
                <a:latin typeface="Arial Black"/>
                <a:cs typeface="Arial Black"/>
              </a:rPr>
              <a:t>Chipotle</a:t>
            </a:r>
            <a:r>
              <a:rPr sz="1100" spc="-60" dirty="0">
                <a:latin typeface="Arial Black"/>
                <a:cs typeface="Arial Black"/>
              </a:rPr>
              <a:t> </a:t>
            </a:r>
            <a:r>
              <a:rPr sz="1100" spc="-105" dirty="0">
                <a:latin typeface="Arial Black"/>
                <a:cs typeface="Arial Black"/>
              </a:rPr>
              <a:t>Pepper</a:t>
            </a:r>
            <a:r>
              <a:rPr sz="1100" spc="-65" dirty="0">
                <a:latin typeface="Arial Black"/>
                <a:cs typeface="Arial Black"/>
              </a:rPr>
              <a:t> </a:t>
            </a:r>
            <a:r>
              <a:rPr sz="1100" spc="-85" dirty="0">
                <a:latin typeface="Arial Black"/>
                <a:cs typeface="Arial Black"/>
              </a:rPr>
              <a:t>Sauce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38200" y="1851660"/>
            <a:ext cx="2940050" cy="262255"/>
          </a:xfrm>
          <a:custGeom>
            <a:avLst/>
            <a:gdLst/>
            <a:ahLst/>
            <a:cxnLst/>
            <a:rect l="l" t="t" r="r" b="b"/>
            <a:pathLst>
              <a:path w="2940050" h="262255">
                <a:moveTo>
                  <a:pt x="0" y="0"/>
                </a:moveTo>
                <a:lnTo>
                  <a:pt x="2939796" y="0"/>
                </a:lnTo>
                <a:lnTo>
                  <a:pt x="2939796" y="262127"/>
                </a:lnTo>
                <a:lnTo>
                  <a:pt x="0" y="26212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16939" y="1877235"/>
            <a:ext cx="211201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40" dirty="0">
                <a:latin typeface="Arial Black"/>
                <a:cs typeface="Arial Black"/>
              </a:rPr>
              <a:t>TABASCO®</a:t>
            </a:r>
            <a:r>
              <a:rPr sz="1100" spc="-75" dirty="0">
                <a:latin typeface="Arial Black"/>
                <a:cs typeface="Arial Black"/>
              </a:rPr>
              <a:t> </a:t>
            </a:r>
            <a:r>
              <a:rPr sz="1100" spc="-105" dirty="0">
                <a:latin typeface="Arial Black"/>
                <a:cs typeface="Arial Black"/>
              </a:rPr>
              <a:t>Brand</a:t>
            </a:r>
            <a:r>
              <a:rPr sz="1100" spc="-85" dirty="0">
                <a:latin typeface="Arial Black"/>
                <a:cs typeface="Arial Black"/>
              </a:rPr>
              <a:t> </a:t>
            </a:r>
            <a:r>
              <a:rPr sz="1100" spc="-105" dirty="0">
                <a:latin typeface="Arial Black"/>
                <a:cs typeface="Arial Black"/>
              </a:rPr>
              <a:t>Pepper</a:t>
            </a:r>
            <a:r>
              <a:rPr sz="1100" spc="-65" dirty="0">
                <a:latin typeface="Arial Black"/>
                <a:cs typeface="Arial Black"/>
              </a:rPr>
              <a:t> </a:t>
            </a:r>
            <a:r>
              <a:rPr sz="1100" spc="-95" dirty="0">
                <a:latin typeface="Arial Black"/>
                <a:cs typeface="Arial Black"/>
              </a:rPr>
              <a:t>Sauce</a:t>
            </a:r>
            <a:endParaRPr sz="1100">
              <a:latin typeface="Arial Black"/>
              <a:cs typeface="Arial Black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806952" y="1559052"/>
            <a:ext cx="4313555" cy="1676400"/>
            <a:chOff x="3806952" y="1559052"/>
            <a:chExt cx="4313555" cy="1676400"/>
          </a:xfrm>
        </p:grpSpPr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6952" y="1559052"/>
              <a:ext cx="1117091" cy="167639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875276" y="1851659"/>
              <a:ext cx="3240405" cy="262255"/>
            </a:xfrm>
            <a:custGeom>
              <a:avLst/>
              <a:gdLst/>
              <a:ahLst/>
              <a:cxnLst/>
              <a:rect l="l" t="t" r="r" b="b"/>
              <a:pathLst>
                <a:path w="3240404" h="262255">
                  <a:moveTo>
                    <a:pt x="0" y="0"/>
                  </a:moveTo>
                  <a:lnTo>
                    <a:pt x="3240024" y="0"/>
                  </a:lnTo>
                  <a:lnTo>
                    <a:pt x="3240024" y="262127"/>
                  </a:lnTo>
                  <a:lnTo>
                    <a:pt x="0" y="26212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954012" y="1877235"/>
            <a:ext cx="305371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40" dirty="0">
                <a:latin typeface="Arial Black"/>
                <a:cs typeface="Arial Black"/>
              </a:rPr>
              <a:t>TABASCO®</a:t>
            </a:r>
            <a:r>
              <a:rPr sz="1100" spc="-80" dirty="0">
                <a:latin typeface="Arial Black"/>
                <a:cs typeface="Arial Black"/>
              </a:rPr>
              <a:t> </a:t>
            </a:r>
            <a:r>
              <a:rPr sz="1100" spc="-105" dirty="0">
                <a:latin typeface="Arial Black"/>
                <a:cs typeface="Arial Black"/>
              </a:rPr>
              <a:t>Brand</a:t>
            </a:r>
            <a:r>
              <a:rPr sz="1100" spc="-90" dirty="0">
                <a:latin typeface="Arial Black"/>
                <a:cs typeface="Arial Black"/>
              </a:rPr>
              <a:t> </a:t>
            </a:r>
            <a:r>
              <a:rPr sz="1100" spc="-150" dirty="0">
                <a:latin typeface="Arial Black"/>
                <a:cs typeface="Arial Black"/>
              </a:rPr>
              <a:t>Sweet</a:t>
            </a:r>
            <a:r>
              <a:rPr sz="1100" spc="-85" dirty="0">
                <a:latin typeface="Arial Black"/>
                <a:cs typeface="Arial Black"/>
              </a:rPr>
              <a:t> </a:t>
            </a:r>
            <a:r>
              <a:rPr sz="1100" spc="-240" dirty="0">
                <a:latin typeface="Arial Black"/>
                <a:cs typeface="Arial Black"/>
              </a:rPr>
              <a:t>&amp;</a:t>
            </a:r>
            <a:r>
              <a:rPr sz="1100" spc="-60" dirty="0">
                <a:latin typeface="Arial Black"/>
                <a:cs typeface="Arial Black"/>
              </a:rPr>
              <a:t> </a:t>
            </a:r>
            <a:r>
              <a:rPr sz="1100" spc="-114" dirty="0">
                <a:latin typeface="Arial Black"/>
                <a:cs typeface="Arial Black"/>
              </a:rPr>
              <a:t>Spicy</a:t>
            </a:r>
            <a:r>
              <a:rPr sz="1100" spc="-90" dirty="0">
                <a:latin typeface="Arial Black"/>
                <a:cs typeface="Arial Black"/>
              </a:rPr>
              <a:t> </a:t>
            </a:r>
            <a:r>
              <a:rPr sz="1100" spc="-110" dirty="0">
                <a:latin typeface="Arial Black"/>
                <a:cs typeface="Arial Black"/>
              </a:rPr>
              <a:t>Pepper</a:t>
            </a:r>
            <a:r>
              <a:rPr sz="1100" spc="-70" dirty="0">
                <a:latin typeface="Arial Black"/>
                <a:cs typeface="Arial Black"/>
              </a:rPr>
              <a:t> </a:t>
            </a:r>
            <a:r>
              <a:rPr sz="1100" spc="-80" dirty="0">
                <a:latin typeface="Arial Black"/>
                <a:cs typeface="Arial Black"/>
              </a:rPr>
              <a:t>Sauce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875276" y="3572255"/>
            <a:ext cx="3165475" cy="262255"/>
          </a:xfrm>
          <a:custGeom>
            <a:avLst/>
            <a:gdLst/>
            <a:ahLst/>
            <a:cxnLst/>
            <a:rect l="l" t="t" r="r" b="b"/>
            <a:pathLst>
              <a:path w="3165475" h="262254">
                <a:moveTo>
                  <a:pt x="0" y="0"/>
                </a:moveTo>
                <a:lnTo>
                  <a:pt x="3165348" y="0"/>
                </a:lnTo>
                <a:lnTo>
                  <a:pt x="3165348" y="262127"/>
                </a:lnTo>
                <a:lnTo>
                  <a:pt x="0" y="26212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954012" y="3597991"/>
            <a:ext cx="274447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40" dirty="0">
                <a:latin typeface="Arial Black"/>
                <a:cs typeface="Arial Black"/>
              </a:rPr>
              <a:t>TABASCO®</a:t>
            </a:r>
            <a:r>
              <a:rPr sz="1100" spc="-80" dirty="0">
                <a:latin typeface="Arial Black"/>
                <a:cs typeface="Arial Black"/>
              </a:rPr>
              <a:t> </a:t>
            </a:r>
            <a:r>
              <a:rPr sz="1100" spc="-105" dirty="0">
                <a:latin typeface="Arial Black"/>
                <a:cs typeface="Arial Black"/>
              </a:rPr>
              <a:t>Brand</a:t>
            </a:r>
            <a:r>
              <a:rPr sz="1100" spc="-90" dirty="0">
                <a:latin typeface="Arial Black"/>
                <a:cs typeface="Arial Black"/>
              </a:rPr>
              <a:t> </a:t>
            </a:r>
            <a:r>
              <a:rPr sz="1100" spc="-95" dirty="0">
                <a:latin typeface="Arial Black"/>
                <a:cs typeface="Arial Black"/>
              </a:rPr>
              <a:t>Buffalo</a:t>
            </a:r>
            <a:r>
              <a:rPr sz="1100" spc="-70" dirty="0">
                <a:latin typeface="Arial Black"/>
                <a:cs typeface="Arial Black"/>
              </a:rPr>
              <a:t> </a:t>
            </a:r>
            <a:r>
              <a:rPr sz="1100" spc="-114" dirty="0">
                <a:latin typeface="Arial Black"/>
                <a:cs typeface="Arial Black"/>
              </a:rPr>
              <a:t>Style</a:t>
            </a:r>
            <a:r>
              <a:rPr sz="1100" spc="-60" dirty="0">
                <a:latin typeface="Arial Black"/>
                <a:cs typeface="Arial Black"/>
              </a:rPr>
              <a:t> </a:t>
            </a:r>
            <a:r>
              <a:rPr sz="1100" spc="-100" dirty="0">
                <a:latin typeface="Arial Black"/>
                <a:cs typeface="Arial Black"/>
              </a:rPr>
              <a:t>Hot</a:t>
            </a:r>
            <a:r>
              <a:rPr sz="1100" spc="-70" dirty="0">
                <a:latin typeface="Arial Black"/>
                <a:cs typeface="Arial Black"/>
              </a:rPr>
              <a:t> </a:t>
            </a:r>
            <a:r>
              <a:rPr sz="1100" spc="-80" dirty="0">
                <a:latin typeface="Arial Black"/>
                <a:cs typeface="Arial Black"/>
              </a:rPr>
              <a:t>Sauce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899659" y="5344667"/>
            <a:ext cx="3215640" cy="260985"/>
          </a:xfrm>
          <a:custGeom>
            <a:avLst/>
            <a:gdLst/>
            <a:ahLst/>
            <a:cxnLst/>
            <a:rect l="l" t="t" r="r" b="b"/>
            <a:pathLst>
              <a:path w="3215640" h="260985">
                <a:moveTo>
                  <a:pt x="0" y="0"/>
                </a:moveTo>
                <a:lnTo>
                  <a:pt x="3215640" y="0"/>
                </a:lnTo>
                <a:lnTo>
                  <a:pt x="3215640" y="260603"/>
                </a:lnTo>
                <a:lnTo>
                  <a:pt x="0" y="26060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978786" y="5369703"/>
            <a:ext cx="21945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40" dirty="0">
                <a:latin typeface="Arial Black"/>
                <a:cs typeface="Arial Black"/>
              </a:rPr>
              <a:t>TABASCO®</a:t>
            </a:r>
            <a:r>
              <a:rPr sz="1100" spc="-60" dirty="0">
                <a:latin typeface="Arial Black"/>
                <a:cs typeface="Arial Black"/>
              </a:rPr>
              <a:t> </a:t>
            </a:r>
            <a:r>
              <a:rPr sz="1100" spc="-105" dirty="0">
                <a:latin typeface="Arial Black"/>
                <a:cs typeface="Arial Black"/>
              </a:rPr>
              <a:t>Brand</a:t>
            </a:r>
            <a:r>
              <a:rPr sz="1100" spc="-70" dirty="0">
                <a:latin typeface="Arial Black"/>
                <a:cs typeface="Arial Black"/>
              </a:rPr>
              <a:t> </a:t>
            </a:r>
            <a:r>
              <a:rPr sz="1100" spc="-105" dirty="0">
                <a:latin typeface="Arial Black"/>
                <a:cs typeface="Arial Black"/>
              </a:rPr>
              <a:t>Sriracha</a:t>
            </a:r>
            <a:r>
              <a:rPr sz="1100" spc="-100" dirty="0">
                <a:latin typeface="Arial Black"/>
                <a:cs typeface="Arial Black"/>
              </a:rPr>
              <a:t> </a:t>
            </a:r>
            <a:r>
              <a:rPr sz="1100" spc="-90" dirty="0">
                <a:latin typeface="Arial Black"/>
                <a:cs typeface="Arial Black"/>
              </a:rPr>
              <a:t>Sauce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799576" y="1851660"/>
            <a:ext cx="2715895" cy="262255"/>
          </a:xfrm>
          <a:custGeom>
            <a:avLst/>
            <a:gdLst/>
            <a:ahLst/>
            <a:cxnLst/>
            <a:rect l="l" t="t" r="r" b="b"/>
            <a:pathLst>
              <a:path w="2715895" h="262255">
                <a:moveTo>
                  <a:pt x="0" y="0"/>
                </a:moveTo>
                <a:lnTo>
                  <a:pt x="2715768" y="0"/>
                </a:lnTo>
                <a:lnTo>
                  <a:pt x="2715768" y="262127"/>
                </a:lnTo>
                <a:lnTo>
                  <a:pt x="0" y="26212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877870" y="1877235"/>
            <a:ext cx="253428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40" dirty="0">
                <a:latin typeface="Arial Black"/>
                <a:cs typeface="Arial Black"/>
              </a:rPr>
              <a:t>TABASCO®</a:t>
            </a:r>
            <a:r>
              <a:rPr sz="1100" spc="-70" dirty="0">
                <a:latin typeface="Arial Black"/>
                <a:cs typeface="Arial Black"/>
              </a:rPr>
              <a:t> </a:t>
            </a:r>
            <a:r>
              <a:rPr sz="1100" spc="-105" dirty="0">
                <a:latin typeface="Arial Black"/>
                <a:cs typeface="Arial Black"/>
              </a:rPr>
              <a:t>Brand</a:t>
            </a:r>
            <a:r>
              <a:rPr sz="1100" spc="-85" dirty="0">
                <a:latin typeface="Arial Black"/>
                <a:cs typeface="Arial Black"/>
              </a:rPr>
              <a:t> </a:t>
            </a:r>
            <a:r>
              <a:rPr sz="1100" spc="-100" dirty="0">
                <a:latin typeface="Arial Black"/>
                <a:cs typeface="Arial Black"/>
              </a:rPr>
              <a:t>Garlic</a:t>
            </a:r>
            <a:r>
              <a:rPr sz="1100" spc="-75" dirty="0">
                <a:latin typeface="Arial Black"/>
                <a:cs typeface="Arial Black"/>
              </a:rPr>
              <a:t> </a:t>
            </a:r>
            <a:r>
              <a:rPr sz="1100" spc="-110" dirty="0">
                <a:latin typeface="Arial Black"/>
                <a:cs typeface="Arial Black"/>
              </a:rPr>
              <a:t>Pepper</a:t>
            </a:r>
            <a:r>
              <a:rPr sz="1100" spc="-55" dirty="0">
                <a:latin typeface="Arial Black"/>
                <a:cs typeface="Arial Black"/>
              </a:rPr>
              <a:t> </a:t>
            </a:r>
            <a:r>
              <a:rPr sz="1100" spc="-85" dirty="0">
                <a:latin typeface="Arial Black"/>
                <a:cs typeface="Arial Black"/>
              </a:rPr>
              <a:t>Sauce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808719" y="3572255"/>
            <a:ext cx="3322320" cy="260985"/>
          </a:xfrm>
          <a:custGeom>
            <a:avLst/>
            <a:gdLst/>
            <a:ahLst/>
            <a:cxnLst/>
            <a:rect l="l" t="t" r="r" b="b"/>
            <a:pathLst>
              <a:path w="3322320" h="260985">
                <a:moveTo>
                  <a:pt x="0" y="0"/>
                </a:moveTo>
                <a:lnTo>
                  <a:pt x="3322320" y="0"/>
                </a:lnTo>
                <a:lnTo>
                  <a:pt x="3322320" y="260604"/>
                </a:lnTo>
                <a:lnTo>
                  <a:pt x="0" y="26060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8888129" y="3596931"/>
            <a:ext cx="278574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40" dirty="0">
                <a:latin typeface="Arial Black"/>
                <a:cs typeface="Arial Black"/>
              </a:rPr>
              <a:t>TABASCO®</a:t>
            </a:r>
            <a:r>
              <a:rPr sz="1100" spc="-70" dirty="0">
                <a:latin typeface="Arial Black"/>
                <a:cs typeface="Arial Black"/>
              </a:rPr>
              <a:t> </a:t>
            </a:r>
            <a:r>
              <a:rPr sz="1100" spc="-105" dirty="0">
                <a:latin typeface="Arial Black"/>
                <a:cs typeface="Arial Black"/>
              </a:rPr>
              <a:t>Brand</a:t>
            </a:r>
            <a:r>
              <a:rPr sz="1100" spc="-80" dirty="0">
                <a:latin typeface="Arial Black"/>
                <a:cs typeface="Arial Black"/>
              </a:rPr>
              <a:t> </a:t>
            </a:r>
            <a:r>
              <a:rPr sz="1100" spc="-110" dirty="0">
                <a:latin typeface="Arial Black"/>
                <a:cs typeface="Arial Black"/>
              </a:rPr>
              <a:t>Habanero</a:t>
            </a:r>
            <a:r>
              <a:rPr sz="1100" spc="-70" dirty="0">
                <a:latin typeface="Arial Black"/>
                <a:cs typeface="Arial Black"/>
              </a:rPr>
              <a:t> </a:t>
            </a:r>
            <a:r>
              <a:rPr sz="1100" spc="-105" dirty="0">
                <a:latin typeface="Arial Black"/>
                <a:cs typeface="Arial Black"/>
              </a:rPr>
              <a:t>Pepper</a:t>
            </a:r>
            <a:r>
              <a:rPr sz="1100" spc="-55" dirty="0">
                <a:latin typeface="Arial Black"/>
                <a:cs typeface="Arial Black"/>
              </a:rPr>
              <a:t> </a:t>
            </a:r>
            <a:r>
              <a:rPr sz="1100" spc="-85" dirty="0">
                <a:latin typeface="Arial Black"/>
                <a:cs typeface="Arial Black"/>
              </a:rPr>
              <a:t>Sauce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799576" y="5341620"/>
            <a:ext cx="3290570" cy="262255"/>
          </a:xfrm>
          <a:custGeom>
            <a:avLst/>
            <a:gdLst/>
            <a:ahLst/>
            <a:cxnLst/>
            <a:rect l="l" t="t" r="r" b="b"/>
            <a:pathLst>
              <a:path w="3290570" h="262254">
                <a:moveTo>
                  <a:pt x="0" y="0"/>
                </a:moveTo>
                <a:lnTo>
                  <a:pt x="3290316" y="0"/>
                </a:lnTo>
                <a:lnTo>
                  <a:pt x="3290316" y="262127"/>
                </a:lnTo>
                <a:lnTo>
                  <a:pt x="0" y="26212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8878054" y="5367246"/>
            <a:ext cx="22313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40" dirty="0">
                <a:latin typeface="Arial Black"/>
                <a:cs typeface="Arial Black"/>
              </a:rPr>
              <a:t>TABASCO®</a:t>
            </a:r>
            <a:r>
              <a:rPr sz="1100" spc="-55" dirty="0">
                <a:latin typeface="Arial Black"/>
                <a:cs typeface="Arial Black"/>
              </a:rPr>
              <a:t> </a:t>
            </a:r>
            <a:r>
              <a:rPr sz="1100" spc="-105" dirty="0">
                <a:latin typeface="Arial Black"/>
                <a:cs typeface="Arial Black"/>
              </a:rPr>
              <a:t>Brand</a:t>
            </a:r>
            <a:r>
              <a:rPr sz="1100" spc="-70" dirty="0">
                <a:latin typeface="Arial Black"/>
                <a:cs typeface="Arial Black"/>
              </a:rPr>
              <a:t> </a:t>
            </a:r>
            <a:r>
              <a:rPr sz="1100" spc="-105" dirty="0">
                <a:latin typeface="Arial Black"/>
                <a:cs typeface="Arial Black"/>
              </a:rPr>
              <a:t>Scorpion</a:t>
            </a:r>
            <a:r>
              <a:rPr sz="1100" spc="-75" dirty="0">
                <a:latin typeface="Arial Black"/>
                <a:cs typeface="Arial Black"/>
              </a:rPr>
              <a:t> </a:t>
            </a:r>
            <a:r>
              <a:rPr sz="1100" spc="-90" dirty="0">
                <a:latin typeface="Arial Black"/>
                <a:cs typeface="Arial Black"/>
              </a:rPr>
              <a:t>Sauce</a:t>
            </a:r>
            <a:endParaRPr sz="1100">
              <a:latin typeface="Arial Black"/>
              <a:cs typeface="Arial Black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0" y="1514855"/>
            <a:ext cx="9112250" cy="5309870"/>
            <a:chOff x="0" y="1514855"/>
            <a:chExt cx="9112250" cy="5309870"/>
          </a:xfrm>
        </p:grpSpPr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514855"/>
              <a:ext cx="1126235" cy="177241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323844"/>
              <a:ext cx="1126235" cy="350062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88664" y="3317748"/>
              <a:ext cx="1185671" cy="178003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06952" y="4994147"/>
              <a:ext cx="1178039" cy="176631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01940" y="1571243"/>
              <a:ext cx="1188719" cy="178307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17180" y="3323844"/>
              <a:ext cx="1185671" cy="178003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26323" y="5032247"/>
              <a:ext cx="1185671" cy="1780031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853439" y="4230623"/>
            <a:ext cx="2954020" cy="2533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0"/>
              </a:spcBef>
            </a:pPr>
            <a:r>
              <a:rPr sz="1050" spc="-130" dirty="0">
                <a:latin typeface="Arial Black"/>
                <a:cs typeface="Arial Black"/>
              </a:rPr>
              <a:t>TABASCO®</a:t>
            </a:r>
            <a:r>
              <a:rPr sz="1050" spc="-100" dirty="0">
                <a:latin typeface="Arial Black"/>
                <a:cs typeface="Arial Black"/>
              </a:rPr>
              <a:t> Brand</a:t>
            </a:r>
            <a:r>
              <a:rPr sz="1050" spc="-60" dirty="0">
                <a:latin typeface="Arial Black"/>
                <a:cs typeface="Arial Black"/>
              </a:rPr>
              <a:t> </a:t>
            </a:r>
            <a:r>
              <a:rPr sz="1050" spc="-95" dirty="0">
                <a:latin typeface="Arial Black"/>
                <a:cs typeface="Arial Black"/>
              </a:rPr>
              <a:t>Green</a:t>
            </a:r>
            <a:r>
              <a:rPr sz="1050" spc="-70" dirty="0">
                <a:latin typeface="Arial Black"/>
                <a:cs typeface="Arial Black"/>
              </a:rPr>
              <a:t> </a:t>
            </a:r>
            <a:r>
              <a:rPr sz="1050" spc="-100" dirty="0">
                <a:latin typeface="Arial Black"/>
                <a:cs typeface="Arial Black"/>
              </a:rPr>
              <a:t>Pepper</a:t>
            </a:r>
            <a:r>
              <a:rPr sz="1050" spc="-90" dirty="0">
                <a:latin typeface="Arial Black"/>
                <a:cs typeface="Arial Black"/>
              </a:rPr>
              <a:t> </a:t>
            </a:r>
            <a:r>
              <a:rPr sz="1050" spc="-20" dirty="0">
                <a:latin typeface="Arial Black"/>
                <a:cs typeface="Arial Black"/>
              </a:rPr>
              <a:t>Sauce</a:t>
            </a:r>
            <a:endParaRPr sz="1050">
              <a:latin typeface="Arial Black"/>
              <a:cs typeface="Arial Black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25879" y="3789276"/>
            <a:ext cx="16338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00" spc="-20" dirty="0">
                <a:latin typeface="Arial MT"/>
                <a:cs typeface="Arial MT"/>
              </a:rPr>
              <a:t>TABASCO</a:t>
            </a:r>
            <a:r>
              <a:rPr sz="975" spc="-30" baseline="25641" dirty="0">
                <a:latin typeface="Arial MT"/>
                <a:cs typeface="Arial MT"/>
              </a:rPr>
              <a:t>®</a:t>
            </a:r>
            <a:r>
              <a:rPr sz="975" spc="104" baseline="25641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Jalapeño</a:t>
            </a:r>
            <a:r>
              <a:rPr sz="1000" spc="-45" dirty="0">
                <a:latin typeface="Arial MT"/>
                <a:cs typeface="Arial MT"/>
              </a:rPr>
              <a:t> </a:t>
            </a:r>
            <a:r>
              <a:rPr sz="1000" spc="-20" dirty="0">
                <a:latin typeface="Arial MT"/>
                <a:cs typeface="Arial MT"/>
              </a:rPr>
              <a:t>Sauce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91530" y="4497369"/>
            <a:ext cx="2802890" cy="67500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r>
              <a:rPr sz="1000" spc="-20" dirty="0">
                <a:latin typeface="Arial MT"/>
                <a:cs typeface="Arial MT"/>
              </a:rPr>
              <a:t>TABASCO</a:t>
            </a:r>
            <a:r>
              <a:rPr sz="975" spc="-30" baseline="25641" dirty="0">
                <a:latin typeface="Arial MT"/>
                <a:cs typeface="Arial MT"/>
              </a:rPr>
              <a:t>®</a:t>
            </a:r>
            <a:r>
              <a:rPr sz="975" spc="120" baseline="25641" dirty="0">
                <a:latin typeface="Arial MT"/>
                <a:cs typeface="Arial MT"/>
              </a:rPr>
              <a:t> </a:t>
            </a:r>
            <a:r>
              <a:rPr sz="1000" spc="-30" dirty="0">
                <a:latin typeface="Arial MT"/>
                <a:cs typeface="Arial MT"/>
              </a:rPr>
              <a:t>Green</a:t>
            </a:r>
            <a:r>
              <a:rPr sz="1000" spc="-70" dirty="0">
                <a:latin typeface="Arial MT"/>
                <a:cs typeface="Arial MT"/>
              </a:rPr>
              <a:t> </a:t>
            </a:r>
            <a:r>
              <a:rPr sz="1000" spc="-20" dirty="0">
                <a:latin typeface="Arial MT"/>
                <a:cs typeface="Arial MT"/>
              </a:rPr>
              <a:t>Sauce</a:t>
            </a:r>
            <a:endParaRPr sz="1000">
              <a:latin typeface="Arial MT"/>
              <a:cs typeface="Arial MT"/>
            </a:endParaRPr>
          </a:p>
          <a:p>
            <a:pPr marL="38100" marR="30480">
              <a:lnSpc>
                <a:spcPct val="106000"/>
              </a:lnSpc>
              <a:spcBef>
                <a:spcPts val="10"/>
              </a:spcBef>
            </a:pPr>
            <a:r>
              <a:rPr sz="1000" spc="-20" dirty="0">
                <a:latin typeface="Arial MT"/>
                <a:cs typeface="Arial MT"/>
              </a:rPr>
              <a:t>TABASCO</a:t>
            </a:r>
            <a:r>
              <a:rPr sz="975" spc="-30" baseline="25641" dirty="0">
                <a:latin typeface="Arial MT"/>
                <a:cs typeface="Arial MT"/>
              </a:rPr>
              <a:t>®</a:t>
            </a:r>
            <a:r>
              <a:rPr sz="975" spc="135" baseline="25641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Brand</a:t>
            </a:r>
            <a:r>
              <a:rPr sz="1000" spc="-35" dirty="0">
                <a:latin typeface="Arial MT"/>
                <a:cs typeface="Arial MT"/>
              </a:rPr>
              <a:t> </a:t>
            </a:r>
            <a:r>
              <a:rPr sz="1000" spc="-25" dirty="0">
                <a:latin typeface="Arial MT"/>
                <a:cs typeface="Arial MT"/>
              </a:rPr>
              <a:t>Green</a:t>
            </a:r>
            <a:r>
              <a:rPr sz="1000" spc="-50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Jalapeño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Pepper</a:t>
            </a:r>
            <a:r>
              <a:rPr sz="1000" spc="-45" dirty="0">
                <a:latin typeface="Arial MT"/>
                <a:cs typeface="Arial MT"/>
              </a:rPr>
              <a:t> </a:t>
            </a:r>
            <a:r>
              <a:rPr sz="1000" spc="-20" dirty="0">
                <a:latin typeface="Arial MT"/>
                <a:cs typeface="Arial MT"/>
              </a:rPr>
              <a:t>Sauce TABASCO</a:t>
            </a:r>
            <a:r>
              <a:rPr sz="975" spc="-30" baseline="25641" dirty="0">
                <a:latin typeface="Arial MT"/>
                <a:cs typeface="Arial MT"/>
              </a:rPr>
              <a:t>®</a:t>
            </a:r>
            <a:r>
              <a:rPr sz="975" spc="142" baseline="25641" dirty="0">
                <a:latin typeface="Arial MT"/>
                <a:cs typeface="Arial MT"/>
              </a:rPr>
              <a:t> </a:t>
            </a:r>
            <a:r>
              <a:rPr sz="1000" spc="-30" dirty="0">
                <a:latin typeface="Arial MT"/>
                <a:cs typeface="Arial MT"/>
              </a:rPr>
              <a:t>Green</a:t>
            </a:r>
            <a:r>
              <a:rPr sz="1000" spc="-55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Jalapeño</a:t>
            </a:r>
            <a:r>
              <a:rPr sz="1000" spc="-5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Pepper</a:t>
            </a:r>
            <a:r>
              <a:rPr sz="1000" spc="-55" dirty="0">
                <a:latin typeface="Arial MT"/>
                <a:cs typeface="Arial MT"/>
              </a:rPr>
              <a:t> </a:t>
            </a:r>
            <a:r>
              <a:rPr sz="1000" spc="-20" dirty="0">
                <a:latin typeface="Arial MT"/>
                <a:cs typeface="Arial MT"/>
              </a:rPr>
              <a:t>Sauce TABASCO</a:t>
            </a:r>
            <a:r>
              <a:rPr sz="975" spc="-30" baseline="25641" dirty="0">
                <a:latin typeface="Arial MT"/>
                <a:cs typeface="Arial MT"/>
              </a:rPr>
              <a:t>®</a:t>
            </a:r>
            <a:r>
              <a:rPr sz="975" spc="135" baseline="25641" dirty="0">
                <a:latin typeface="Arial MT"/>
                <a:cs typeface="Arial MT"/>
              </a:rPr>
              <a:t> </a:t>
            </a:r>
            <a:r>
              <a:rPr sz="1000" spc="-30" dirty="0">
                <a:latin typeface="Arial MT"/>
                <a:cs typeface="Arial MT"/>
              </a:rPr>
              <a:t>Green</a:t>
            </a:r>
            <a:r>
              <a:rPr sz="1000" spc="-65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Jalapeño Sauce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16939" y="3263586"/>
            <a:ext cx="12541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u="sng" spc="-2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INTERNATIONAL</a:t>
            </a:r>
            <a:r>
              <a:rPr sz="1400" u="sng" spc="-2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16938" y="4032073"/>
            <a:ext cx="28575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u="sng" spc="-2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US: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5604" y="2701098"/>
            <a:ext cx="4121150" cy="130048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5"/>
              </a:spcBef>
            </a:pPr>
            <a:r>
              <a:rPr sz="4400" spc="-445" dirty="0">
                <a:solidFill>
                  <a:srgbClr val="FFFFFF"/>
                </a:solidFill>
              </a:rPr>
              <a:t>TABASCO®</a:t>
            </a:r>
            <a:r>
              <a:rPr sz="4400" spc="-530" dirty="0">
                <a:solidFill>
                  <a:srgbClr val="FFFFFF"/>
                </a:solidFill>
              </a:rPr>
              <a:t> </a:t>
            </a:r>
            <a:r>
              <a:rPr sz="4400" spc="-200" dirty="0">
                <a:solidFill>
                  <a:srgbClr val="FFFFFF"/>
                </a:solidFill>
              </a:rPr>
              <a:t>BRAND </a:t>
            </a:r>
            <a:r>
              <a:rPr sz="4400" spc="-275" dirty="0">
                <a:solidFill>
                  <a:srgbClr val="FFFFFF"/>
                </a:solidFill>
              </a:rPr>
              <a:t>IDENTITY</a:t>
            </a:r>
            <a:endParaRPr sz="4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01251" rIns="0" bIns="0" rtlCol="0">
            <a:spAutoFit/>
          </a:bodyPr>
          <a:lstStyle/>
          <a:p>
            <a:pPr marL="2352040">
              <a:lnSpc>
                <a:spcPct val="100000"/>
              </a:lnSpc>
              <a:spcBef>
                <a:spcPts val="100"/>
              </a:spcBef>
            </a:pPr>
            <a:r>
              <a:rPr spc="-265" dirty="0">
                <a:solidFill>
                  <a:srgbClr val="FFFFFF"/>
                </a:solidFill>
              </a:rPr>
              <a:t>NAMING</a:t>
            </a:r>
            <a:r>
              <a:rPr spc="-680" dirty="0">
                <a:solidFill>
                  <a:srgbClr val="FFFFFF"/>
                </a:solidFill>
              </a:rPr>
              <a:t> </a:t>
            </a:r>
            <a:r>
              <a:rPr spc="-345" dirty="0">
                <a:solidFill>
                  <a:srgbClr val="FFFFFF"/>
                </a:solidFill>
              </a:rPr>
              <a:t>GUIDELINES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27903" y="2194003"/>
            <a:ext cx="2840990" cy="1550670"/>
          </a:xfrm>
          <a:prstGeom prst="rect">
            <a:avLst/>
          </a:prstGeom>
        </p:spPr>
        <p:txBody>
          <a:bodyPr vert="horz" wrap="square" lIns="0" tIns="1670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15"/>
              </a:spcBef>
            </a:pPr>
            <a:r>
              <a:rPr sz="2400" spc="-25" dirty="0">
                <a:latin typeface="Arial Black"/>
                <a:cs typeface="Arial Black"/>
              </a:rPr>
              <a:t>One</a:t>
            </a:r>
            <a:endParaRPr sz="2400">
              <a:latin typeface="Arial Black"/>
              <a:cs typeface="Arial Black"/>
            </a:endParaRPr>
          </a:p>
          <a:p>
            <a:pPr marL="38100" marR="30480">
              <a:lnSpc>
                <a:spcPts val="1730"/>
              </a:lnSpc>
              <a:spcBef>
                <a:spcPts val="1019"/>
              </a:spcBef>
            </a:pPr>
            <a:r>
              <a:rPr sz="1600" dirty="0">
                <a:latin typeface="Arial MT"/>
                <a:cs typeface="Arial MT"/>
              </a:rPr>
              <a:t>For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co-branded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products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or </a:t>
            </a:r>
            <a:r>
              <a:rPr sz="1600" dirty="0">
                <a:latin typeface="Arial MT"/>
                <a:cs typeface="Arial MT"/>
              </a:rPr>
              <a:t>menu</a:t>
            </a:r>
            <a:r>
              <a:rPr sz="1600" spc="-114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items,</a:t>
            </a:r>
            <a:r>
              <a:rPr sz="1600" spc="-110" dirty="0">
                <a:latin typeface="Arial MT"/>
                <a:cs typeface="Arial MT"/>
              </a:rPr>
              <a:t> </a:t>
            </a:r>
            <a:r>
              <a:rPr sz="1600" spc="-30" dirty="0">
                <a:latin typeface="Arial MT"/>
                <a:cs typeface="Arial MT"/>
              </a:rPr>
              <a:t>TABASCO</a:t>
            </a:r>
            <a:r>
              <a:rPr sz="1575" spc="-44" baseline="26455" dirty="0">
                <a:latin typeface="Arial MT"/>
                <a:cs typeface="Arial MT"/>
              </a:rPr>
              <a:t>®</a:t>
            </a:r>
            <a:r>
              <a:rPr sz="1575" spc="15" baseline="26455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Brand </a:t>
            </a:r>
            <a:r>
              <a:rPr sz="1600" dirty="0">
                <a:latin typeface="Arial MT"/>
                <a:cs typeface="Arial MT"/>
              </a:rPr>
              <a:t>should</a:t>
            </a:r>
            <a:r>
              <a:rPr sz="1600" spc="-9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never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appear</a:t>
            </a:r>
            <a:r>
              <a:rPr sz="1600" spc="-90" dirty="0">
                <a:latin typeface="Arial MT"/>
                <a:cs typeface="Arial MT"/>
              </a:rPr>
              <a:t> </a:t>
            </a:r>
            <a:r>
              <a:rPr sz="1600" spc="-75" dirty="0">
                <a:latin typeface="Arial MT"/>
                <a:cs typeface="Arial MT"/>
              </a:rPr>
              <a:t>as</a:t>
            </a:r>
            <a:r>
              <a:rPr sz="1600" spc="-80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the </a:t>
            </a:r>
            <a:r>
              <a:rPr sz="1600" dirty="0">
                <a:latin typeface="Arial MT"/>
                <a:cs typeface="Arial MT"/>
              </a:rPr>
              <a:t>dominant</a:t>
            </a:r>
            <a:r>
              <a:rPr sz="1600" spc="3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brand.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68938" y="2253678"/>
            <a:ext cx="2921635" cy="179832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44"/>
              </a:spcBef>
            </a:pPr>
            <a:r>
              <a:rPr sz="2400" spc="-390" dirty="0">
                <a:latin typeface="Arial Black"/>
                <a:cs typeface="Arial Black"/>
              </a:rPr>
              <a:t>Two</a:t>
            </a:r>
            <a:endParaRPr sz="2400">
              <a:latin typeface="Arial Black"/>
              <a:cs typeface="Arial Black"/>
            </a:endParaRPr>
          </a:p>
          <a:p>
            <a:pPr marL="38100" marR="30480">
              <a:lnSpc>
                <a:spcPts val="1730"/>
              </a:lnSpc>
              <a:spcBef>
                <a:spcPts val="710"/>
              </a:spcBef>
            </a:pPr>
            <a:r>
              <a:rPr sz="1600" spc="-35" dirty="0">
                <a:latin typeface="Arial MT"/>
                <a:cs typeface="Arial MT"/>
              </a:rPr>
              <a:t>‘TABASCO</a:t>
            </a:r>
            <a:r>
              <a:rPr sz="1575" spc="-52" baseline="26455" dirty="0">
                <a:latin typeface="Arial MT"/>
                <a:cs typeface="Arial MT"/>
              </a:rPr>
              <a:t>®</a:t>
            </a:r>
            <a:r>
              <a:rPr sz="1600" spc="-35" dirty="0">
                <a:latin typeface="Arial MT"/>
                <a:cs typeface="Arial MT"/>
              </a:rPr>
              <a:t>’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word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mark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must </a:t>
            </a:r>
            <a:r>
              <a:rPr sz="1600" spc="-25" dirty="0">
                <a:latin typeface="Arial MT"/>
                <a:cs typeface="Arial MT"/>
              </a:rPr>
              <a:t>always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appear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all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capital </a:t>
            </a:r>
            <a:r>
              <a:rPr sz="1600" dirty="0">
                <a:latin typeface="Arial MT"/>
                <a:cs typeface="Arial MT"/>
              </a:rPr>
              <a:t>letters</a:t>
            </a:r>
            <a:r>
              <a:rPr sz="1600" spc="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with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40" dirty="0">
                <a:latin typeface="Arial MT"/>
                <a:cs typeface="Arial MT"/>
              </a:rPr>
              <a:t> </a:t>
            </a:r>
            <a:r>
              <a:rPr sz="1575" spc="232" baseline="26455" dirty="0">
                <a:latin typeface="Arial MT"/>
                <a:cs typeface="Arial MT"/>
              </a:rPr>
              <a:t>®</a:t>
            </a:r>
            <a:r>
              <a:rPr sz="1575" spc="254" baseline="264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superscript.</a:t>
            </a:r>
            <a:endParaRPr sz="1600">
              <a:latin typeface="Arial MT"/>
              <a:cs typeface="Arial MT"/>
            </a:endParaRPr>
          </a:p>
          <a:p>
            <a:pPr marL="38100" marR="179070">
              <a:lnSpc>
                <a:spcPts val="1730"/>
              </a:lnSpc>
              <a:spcBef>
                <a:spcPts val="1000"/>
              </a:spcBef>
            </a:pPr>
            <a:r>
              <a:rPr sz="1600" spc="-40" dirty="0">
                <a:latin typeface="Arial MT"/>
                <a:cs typeface="Arial MT"/>
              </a:rPr>
              <a:t>The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word</a:t>
            </a:r>
            <a:r>
              <a:rPr sz="1600" spc="-9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may</a:t>
            </a:r>
            <a:r>
              <a:rPr sz="1600" spc="-9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never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appear</a:t>
            </a:r>
            <a:r>
              <a:rPr sz="1600" spc="-90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in </a:t>
            </a:r>
            <a:r>
              <a:rPr sz="1600" dirty="0">
                <a:latin typeface="Arial MT"/>
                <a:cs typeface="Arial MT"/>
              </a:rPr>
              <a:t>lower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case.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02734" y="4351106"/>
            <a:ext cx="2609850" cy="1989455"/>
          </a:xfrm>
          <a:prstGeom prst="rect">
            <a:avLst/>
          </a:prstGeom>
        </p:spPr>
        <p:txBody>
          <a:bodyPr vert="horz" wrap="square" lIns="0" tIns="167005" rIns="0" bIns="0" rtlCol="0">
            <a:spAutoFit/>
          </a:bodyPr>
          <a:lstStyle/>
          <a:p>
            <a:pPr marL="62865">
              <a:lnSpc>
                <a:spcPct val="100000"/>
              </a:lnSpc>
              <a:spcBef>
                <a:spcPts val="1315"/>
              </a:spcBef>
            </a:pPr>
            <a:r>
              <a:rPr sz="2400" spc="-20" dirty="0">
                <a:latin typeface="Arial Black"/>
                <a:cs typeface="Arial Black"/>
              </a:rPr>
              <a:t>Four</a:t>
            </a:r>
            <a:endParaRPr sz="2400">
              <a:latin typeface="Arial Black"/>
              <a:cs typeface="Arial Black"/>
            </a:endParaRPr>
          </a:p>
          <a:p>
            <a:pPr marL="38100" marR="30480">
              <a:lnSpc>
                <a:spcPct val="90000"/>
              </a:lnSpc>
              <a:spcBef>
                <a:spcPts val="994"/>
              </a:spcBef>
            </a:pPr>
            <a:r>
              <a:rPr sz="1600" dirty="0">
                <a:latin typeface="Arial MT"/>
                <a:cs typeface="Arial MT"/>
              </a:rPr>
              <a:t>Anytime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word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‘Brand’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is </a:t>
            </a:r>
            <a:r>
              <a:rPr sz="1600" spc="-40" dirty="0">
                <a:latin typeface="Arial MT"/>
                <a:cs typeface="Arial MT"/>
              </a:rPr>
              <a:t>used,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spc="75" dirty="0">
                <a:latin typeface="Arial MT"/>
                <a:cs typeface="Arial MT"/>
              </a:rPr>
              <a:t>“B”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should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be </a:t>
            </a:r>
            <a:r>
              <a:rPr sz="1600" dirty="0">
                <a:latin typeface="Arial MT"/>
                <a:cs typeface="Arial MT"/>
              </a:rPr>
              <a:t>capitalized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all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instances. </a:t>
            </a:r>
            <a:r>
              <a:rPr sz="1600" spc="-35" dirty="0">
                <a:latin typeface="Arial MT"/>
                <a:cs typeface="Arial MT"/>
              </a:rPr>
              <a:t>Example:</a:t>
            </a:r>
            <a:r>
              <a:rPr sz="1600" spc="-80" dirty="0">
                <a:latin typeface="Arial MT"/>
                <a:cs typeface="Arial MT"/>
              </a:rPr>
              <a:t> </a:t>
            </a:r>
            <a:r>
              <a:rPr sz="1600" spc="-30" dirty="0">
                <a:latin typeface="Arial MT"/>
                <a:cs typeface="Arial MT"/>
              </a:rPr>
              <a:t>TABASCO</a:t>
            </a:r>
            <a:r>
              <a:rPr sz="1575" spc="-44" baseline="26455" dirty="0">
                <a:latin typeface="Arial MT"/>
                <a:cs typeface="Arial MT"/>
              </a:rPr>
              <a:t>®</a:t>
            </a:r>
            <a:r>
              <a:rPr sz="1575" spc="22" baseline="2645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Brand, </a:t>
            </a:r>
            <a:r>
              <a:rPr sz="1600" spc="-30" dirty="0">
                <a:latin typeface="Arial MT"/>
                <a:cs typeface="Arial MT"/>
              </a:rPr>
              <a:t>TABASCO</a:t>
            </a:r>
            <a:r>
              <a:rPr sz="1575" spc="-44" baseline="26455" dirty="0">
                <a:latin typeface="Arial MT"/>
                <a:cs typeface="Arial MT"/>
              </a:rPr>
              <a:t>®</a:t>
            </a:r>
            <a:r>
              <a:rPr sz="1575" spc="30" baseline="264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Brand</a:t>
            </a:r>
            <a:r>
              <a:rPr sz="1600" spc="-114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Pepper Sauce.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90380" y="4351106"/>
            <a:ext cx="2715895" cy="1680210"/>
          </a:xfrm>
          <a:prstGeom prst="rect">
            <a:avLst/>
          </a:prstGeom>
        </p:spPr>
        <p:txBody>
          <a:bodyPr vert="horz" wrap="square" lIns="0" tIns="167005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315"/>
              </a:spcBef>
            </a:pPr>
            <a:r>
              <a:rPr sz="2400" spc="-20" dirty="0">
                <a:latin typeface="Arial Black"/>
                <a:cs typeface="Arial Black"/>
              </a:rPr>
              <a:t>Five</a:t>
            </a:r>
            <a:endParaRPr sz="2400">
              <a:latin typeface="Arial Black"/>
              <a:cs typeface="Arial Black"/>
            </a:endParaRPr>
          </a:p>
          <a:p>
            <a:pPr marL="12700" marR="289560">
              <a:lnSpc>
                <a:spcPts val="1730"/>
              </a:lnSpc>
              <a:spcBef>
                <a:spcPts val="1019"/>
              </a:spcBef>
            </a:pPr>
            <a:r>
              <a:rPr sz="1600" spc="-40" dirty="0">
                <a:latin typeface="Arial MT"/>
                <a:cs typeface="Arial MT"/>
              </a:rPr>
              <a:t>The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‘c’</a:t>
            </a:r>
            <a:r>
              <a:rPr sz="1600" spc="-7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</a:t>
            </a:r>
            <a:r>
              <a:rPr sz="1600" spc="-8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McIlhenny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should </a:t>
            </a:r>
            <a:r>
              <a:rPr sz="1600" spc="-30" dirty="0">
                <a:latin typeface="Arial MT"/>
                <a:cs typeface="Arial MT"/>
              </a:rPr>
              <a:t>always</a:t>
            </a:r>
            <a:r>
              <a:rPr sz="1600" spc="-8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be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lower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case.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ts val="1800"/>
              </a:lnSpc>
              <a:spcBef>
                <a:spcPts val="790"/>
              </a:spcBef>
            </a:pPr>
            <a:r>
              <a:rPr sz="1600" spc="-35" dirty="0">
                <a:latin typeface="Arial MT"/>
                <a:cs typeface="Arial MT"/>
              </a:rPr>
              <a:t>Example:</a:t>
            </a:r>
            <a:r>
              <a:rPr sz="1600" spc="-8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McIlhenny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Company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ts val="1860"/>
              </a:lnSpc>
            </a:pPr>
            <a:r>
              <a:rPr sz="1650" i="1" spc="-10" dirty="0">
                <a:latin typeface="Arial"/>
                <a:cs typeface="Arial"/>
              </a:rPr>
              <a:t>or</a:t>
            </a:r>
            <a:r>
              <a:rPr sz="1650" i="1" spc="-90" dirty="0">
                <a:latin typeface="Arial"/>
                <a:cs typeface="Arial"/>
              </a:rPr>
              <a:t> </a:t>
            </a:r>
            <a:r>
              <a:rPr sz="1600" spc="-55" dirty="0">
                <a:latin typeface="Arial MT"/>
                <a:cs typeface="Arial MT"/>
              </a:rPr>
              <a:t>McILHENNY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COMPANY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1140"/>
              </a:spcBef>
            </a:pPr>
            <a:r>
              <a:rPr spc="-35" dirty="0"/>
              <a:t>Three</a:t>
            </a:r>
          </a:p>
          <a:p>
            <a:pPr marL="87630" marR="143510">
              <a:lnSpc>
                <a:spcPts val="1730"/>
              </a:lnSpc>
              <a:spcBef>
                <a:spcPts val="910"/>
              </a:spcBef>
            </a:pPr>
            <a:r>
              <a:rPr sz="1600" spc="-35" dirty="0">
                <a:latin typeface="Arial MT"/>
                <a:cs typeface="Arial MT"/>
              </a:rPr>
              <a:t>‘TABASCO</a:t>
            </a:r>
            <a:r>
              <a:rPr sz="1575" spc="-52" baseline="26455" dirty="0">
                <a:latin typeface="Arial MT"/>
                <a:cs typeface="Arial MT"/>
              </a:rPr>
              <a:t>®</a:t>
            </a:r>
            <a:r>
              <a:rPr sz="1600" spc="-35" dirty="0">
                <a:latin typeface="Arial MT"/>
                <a:cs typeface="Arial MT"/>
              </a:rPr>
              <a:t>’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word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mark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must </a:t>
            </a:r>
            <a:r>
              <a:rPr sz="1600" spc="-25" dirty="0">
                <a:latin typeface="Arial MT"/>
                <a:cs typeface="Arial MT"/>
              </a:rPr>
              <a:t>always</a:t>
            </a:r>
            <a:r>
              <a:rPr sz="1600" spc="-9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be</a:t>
            </a:r>
            <a:r>
              <a:rPr sz="1600" spc="-85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used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spc="-75" dirty="0">
                <a:latin typeface="Arial MT"/>
                <a:cs typeface="Arial MT"/>
              </a:rPr>
              <a:t>as</a:t>
            </a:r>
            <a:r>
              <a:rPr sz="1600" spc="-95" dirty="0">
                <a:latin typeface="Arial MT"/>
                <a:cs typeface="Arial MT"/>
              </a:rPr>
              <a:t> </a:t>
            </a:r>
            <a:r>
              <a:rPr sz="1600" spc="-30" dirty="0">
                <a:latin typeface="Arial MT"/>
                <a:cs typeface="Arial MT"/>
              </a:rPr>
              <a:t>an</a:t>
            </a:r>
            <a:r>
              <a:rPr sz="1600" spc="-8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adjective </a:t>
            </a:r>
            <a:r>
              <a:rPr sz="1600" spc="-20" dirty="0">
                <a:latin typeface="Arial MT"/>
                <a:cs typeface="Arial MT"/>
              </a:rPr>
              <a:t>and</a:t>
            </a:r>
            <a:r>
              <a:rPr sz="1600" spc="-8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never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spc="-75" dirty="0">
                <a:latin typeface="Arial MT"/>
                <a:cs typeface="Arial MT"/>
              </a:rPr>
              <a:t>as</a:t>
            </a:r>
            <a:r>
              <a:rPr sz="1600" spc="-95" dirty="0">
                <a:latin typeface="Arial MT"/>
                <a:cs typeface="Arial MT"/>
              </a:rPr>
              <a:t> </a:t>
            </a:r>
            <a:r>
              <a:rPr sz="1600" spc="-70" dirty="0">
                <a:latin typeface="Arial MT"/>
                <a:cs typeface="Arial MT"/>
              </a:rPr>
              <a:t>a</a:t>
            </a:r>
            <a:r>
              <a:rPr sz="1600" spc="-8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noun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or</a:t>
            </a:r>
            <a:r>
              <a:rPr sz="1600" spc="-90" dirty="0">
                <a:latin typeface="Arial MT"/>
                <a:cs typeface="Arial MT"/>
              </a:rPr>
              <a:t> </a:t>
            </a:r>
            <a:r>
              <a:rPr sz="1600" spc="-70" dirty="0">
                <a:latin typeface="Arial MT"/>
                <a:cs typeface="Arial MT"/>
              </a:rPr>
              <a:t>a</a:t>
            </a:r>
            <a:r>
              <a:rPr sz="1600" spc="-85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verb.</a:t>
            </a:r>
            <a:endParaRPr sz="1600">
              <a:latin typeface="Arial MT"/>
              <a:cs typeface="Arial MT"/>
            </a:endParaRPr>
          </a:p>
          <a:p>
            <a:pPr marL="87630" marR="137795">
              <a:lnSpc>
                <a:spcPts val="1730"/>
              </a:lnSpc>
              <a:spcBef>
                <a:spcPts val="1000"/>
              </a:spcBef>
            </a:pPr>
            <a:r>
              <a:rPr sz="1600" dirty="0">
                <a:latin typeface="Arial MT"/>
                <a:cs typeface="Arial MT"/>
              </a:rPr>
              <a:t>Acceptable</a:t>
            </a:r>
            <a:r>
              <a:rPr sz="1600" spc="-85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nouns</a:t>
            </a:r>
            <a:r>
              <a:rPr sz="1600" spc="-80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after </a:t>
            </a:r>
            <a:r>
              <a:rPr sz="1600" spc="-35" dirty="0">
                <a:latin typeface="Arial MT"/>
                <a:cs typeface="Arial MT"/>
              </a:rPr>
              <a:t>‘TABASCO</a:t>
            </a:r>
            <a:r>
              <a:rPr sz="1575" spc="-52" baseline="26455" dirty="0">
                <a:latin typeface="Arial MT"/>
                <a:cs typeface="Arial MT"/>
              </a:rPr>
              <a:t>®</a:t>
            </a:r>
            <a:r>
              <a:rPr sz="1600" spc="-35" dirty="0">
                <a:latin typeface="Arial MT"/>
                <a:cs typeface="Arial MT"/>
              </a:rPr>
              <a:t>’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are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either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‘Brand’ </a:t>
            </a:r>
            <a:r>
              <a:rPr sz="1600" dirty="0">
                <a:latin typeface="Arial MT"/>
                <a:cs typeface="Arial MT"/>
              </a:rPr>
              <a:t>or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naming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guidelines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listed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on </a:t>
            </a:r>
            <a:r>
              <a:rPr sz="1600" dirty="0">
                <a:latin typeface="Arial MT"/>
                <a:cs typeface="Arial MT"/>
              </a:rPr>
              <a:t>slide</a:t>
            </a:r>
            <a:r>
              <a:rPr sz="1600" spc="-85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30.</a:t>
            </a:r>
            <a:endParaRPr sz="1600">
              <a:latin typeface="Arial MT"/>
              <a:cs typeface="Arial MT"/>
            </a:endParaRPr>
          </a:p>
          <a:p>
            <a:pPr marL="38100">
              <a:lnSpc>
                <a:spcPct val="100000"/>
              </a:lnSpc>
              <a:spcBef>
                <a:spcPts val="305"/>
              </a:spcBef>
            </a:pPr>
            <a:r>
              <a:rPr spc="-285" dirty="0"/>
              <a:t>Six</a:t>
            </a:r>
          </a:p>
          <a:p>
            <a:pPr marL="38100" marR="30480">
              <a:lnSpc>
                <a:spcPts val="1730"/>
              </a:lnSpc>
              <a:spcBef>
                <a:spcPts val="409"/>
              </a:spcBef>
            </a:pPr>
            <a:r>
              <a:rPr sz="1600" spc="-45" dirty="0">
                <a:latin typeface="Arial MT"/>
                <a:cs typeface="Arial MT"/>
              </a:rPr>
              <a:t>Please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refrain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from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using </a:t>
            </a:r>
            <a:r>
              <a:rPr sz="1600" spc="-25" dirty="0">
                <a:latin typeface="Arial MT"/>
                <a:cs typeface="Arial MT"/>
              </a:rPr>
              <a:t>the </a:t>
            </a:r>
            <a:r>
              <a:rPr sz="1600" spc="10" dirty="0">
                <a:latin typeface="Arial MT"/>
                <a:cs typeface="Arial MT"/>
              </a:rPr>
              <a:t>word</a:t>
            </a:r>
            <a:r>
              <a:rPr sz="1600" spc="30" dirty="0">
                <a:latin typeface="Arial MT"/>
                <a:cs typeface="Arial MT"/>
              </a:rPr>
              <a:t> </a:t>
            </a:r>
            <a:r>
              <a:rPr sz="1600" spc="10" dirty="0">
                <a:latin typeface="Arial MT"/>
                <a:cs typeface="Arial MT"/>
              </a:rPr>
              <a:t>“original” in</a:t>
            </a:r>
            <a:r>
              <a:rPr sz="1600" spc="35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any </a:t>
            </a:r>
            <a:r>
              <a:rPr sz="1600" dirty="0">
                <a:latin typeface="Arial MT"/>
                <a:cs typeface="Arial MT"/>
              </a:rPr>
              <a:t>marketing.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40" dirty="0">
                <a:latin typeface="Arial MT"/>
                <a:cs typeface="Arial MT"/>
              </a:rPr>
              <a:t>The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only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time </a:t>
            </a:r>
            <a:r>
              <a:rPr sz="1600" dirty="0">
                <a:latin typeface="Arial MT"/>
                <a:cs typeface="Arial MT"/>
              </a:rPr>
              <a:t>‘original’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40" dirty="0">
                <a:latin typeface="Arial MT"/>
                <a:cs typeface="Arial MT"/>
              </a:rPr>
              <a:t>can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be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used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40" dirty="0">
                <a:latin typeface="Arial MT"/>
                <a:cs typeface="Arial MT"/>
              </a:rPr>
              <a:t>is: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Original </a:t>
            </a:r>
            <a:r>
              <a:rPr sz="1600" spc="-60" dirty="0">
                <a:latin typeface="Arial MT"/>
                <a:cs typeface="Arial MT"/>
              </a:rPr>
              <a:t>Red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60" dirty="0">
                <a:latin typeface="Arial MT"/>
                <a:cs typeface="Arial MT"/>
              </a:rPr>
              <a:t>Sauce.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Additionally,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do</a:t>
            </a:r>
            <a:r>
              <a:rPr sz="1600" spc="-25" dirty="0">
                <a:latin typeface="Arial MT"/>
                <a:cs typeface="Arial MT"/>
              </a:rPr>
              <a:t> not </a:t>
            </a:r>
            <a:r>
              <a:rPr sz="1600" spc="-50" dirty="0">
                <a:latin typeface="Arial MT"/>
                <a:cs typeface="Arial MT"/>
              </a:rPr>
              <a:t>use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description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‘heirloom’</a:t>
            </a:r>
            <a:r>
              <a:rPr sz="1600" spc="30" dirty="0">
                <a:latin typeface="Arial MT"/>
                <a:cs typeface="Arial MT"/>
              </a:rPr>
              <a:t> to </a:t>
            </a:r>
            <a:r>
              <a:rPr sz="1600" spc="-10" dirty="0">
                <a:latin typeface="Arial MT"/>
                <a:cs typeface="Arial MT"/>
              </a:rPr>
              <a:t>describe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25" dirty="0">
                <a:latin typeface="Arial MT"/>
                <a:cs typeface="Arial MT"/>
              </a:rPr>
              <a:t> peppers. The </a:t>
            </a:r>
            <a:r>
              <a:rPr sz="1600" dirty="0">
                <a:latin typeface="Arial MT"/>
                <a:cs typeface="Arial MT"/>
              </a:rPr>
              <a:t>proper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reference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is</a:t>
            </a:r>
            <a:r>
              <a:rPr sz="1600" spc="-8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‘red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pepper’.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25145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96083" rIns="0" bIns="0" rtlCol="0">
            <a:spAutoFit/>
          </a:bodyPr>
          <a:lstStyle/>
          <a:p>
            <a:pPr marL="3743325" marR="5080" indent="-1126490">
              <a:lnSpc>
                <a:spcPts val="5290"/>
              </a:lnSpc>
              <a:spcBef>
                <a:spcPts val="760"/>
              </a:spcBef>
            </a:pPr>
            <a:r>
              <a:rPr sz="4900" spc="-250" dirty="0">
                <a:solidFill>
                  <a:srgbClr val="FFFFFF"/>
                </a:solidFill>
              </a:rPr>
              <a:t>NAMING</a:t>
            </a:r>
            <a:r>
              <a:rPr sz="4900" spc="-520" dirty="0">
                <a:solidFill>
                  <a:srgbClr val="FFFFFF"/>
                </a:solidFill>
              </a:rPr>
              <a:t> </a:t>
            </a:r>
            <a:r>
              <a:rPr sz="4900" spc="-315" dirty="0">
                <a:solidFill>
                  <a:srgbClr val="FFFFFF"/>
                </a:solidFill>
              </a:rPr>
              <a:t>GUIDELINES </a:t>
            </a:r>
            <a:r>
              <a:rPr sz="4900" spc="-375" dirty="0">
                <a:solidFill>
                  <a:srgbClr val="FFFFFF"/>
                </a:solidFill>
              </a:rPr>
              <a:t>CONTINUED</a:t>
            </a:r>
            <a:endParaRPr sz="4900"/>
          </a:p>
        </p:txBody>
      </p:sp>
      <p:sp>
        <p:nvSpPr>
          <p:cNvPr id="4" name="object 4"/>
          <p:cNvSpPr txBox="1"/>
          <p:nvPr/>
        </p:nvSpPr>
        <p:spPr>
          <a:xfrm>
            <a:off x="3470311" y="2342378"/>
            <a:ext cx="2776855" cy="2127885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80"/>
              </a:spcBef>
            </a:pPr>
            <a:r>
              <a:rPr sz="2400" spc="-45" dirty="0">
                <a:latin typeface="Arial Black"/>
                <a:cs typeface="Arial Black"/>
              </a:rPr>
              <a:t>Eight</a:t>
            </a:r>
            <a:endParaRPr sz="2400">
              <a:latin typeface="Arial Black"/>
              <a:cs typeface="Arial Black"/>
            </a:endParaRPr>
          </a:p>
          <a:p>
            <a:pPr marL="53975" marR="30480">
              <a:lnSpc>
                <a:spcPct val="80000"/>
              </a:lnSpc>
              <a:spcBef>
                <a:spcPts val="795"/>
              </a:spcBef>
            </a:pPr>
            <a:r>
              <a:rPr sz="1400" spc="-50" dirty="0">
                <a:latin typeface="Arial MT"/>
                <a:cs typeface="Arial MT"/>
              </a:rPr>
              <a:t>When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using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an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industrial</a:t>
            </a:r>
            <a:r>
              <a:rPr sz="1400" spc="50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ingredient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(slide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spc="-85" dirty="0">
                <a:latin typeface="Arial MT"/>
                <a:cs typeface="Arial MT"/>
              </a:rPr>
              <a:t>31)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the</a:t>
            </a:r>
            <a:r>
              <a:rPr sz="1400" spc="50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product,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marketing </a:t>
            </a:r>
            <a:r>
              <a:rPr sz="1400" spc="10" dirty="0">
                <a:latin typeface="Arial MT"/>
                <a:cs typeface="Arial MT"/>
              </a:rPr>
              <a:t>material/naming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of</a:t>
            </a:r>
            <a:r>
              <a:rPr sz="1400" spc="55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the</a:t>
            </a:r>
            <a:r>
              <a:rPr sz="1400" spc="5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product </a:t>
            </a:r>
            <a:r>
              <a:rPr sz="1400" dirty="0">
                <a:latin typeface="Arial MT"/>
                <a:cs typeface="Arial MT"/>
              </a:rPr>
              <a:t>should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always </a:t>
            </a:r>
            <a:r>
              <a:rPr sz="1400" dirty="0">
                <a:latin typeface="Arial MT"/>
                <a:cs typeface="Arial MT"/>
              </a:rPr>
              <a:t>refer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55" dirty="0">
                <a:latin typeface="Arial MT"/>
                <a:cs typeface="Arial MT"/>
              </a:rPr>
              <a:t>to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product </a:t>
            </a:r>
            <a:r>
              <a:rPr sz="1400" spc="-60" dirty="0">
                <a:latin typeface="Arial MT"/>
                <a:cs typeface="Arial MT"/>
              </a:rPr>
              <a:t>as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being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‘spiced’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or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‘infused’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or </a:t>
            </a:r>
            <a:r>
              <a:rPr sz="1400" dirty="0">
                <a:latin typeface="Arial MT"/>
                <a:cs typeface="Arial MT"/>
              </a:rPr>
              <a:t>‘flavored’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with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30" dirty="0">
                <a:latin typeface="Arial MT"/>
                <a:cs typeface="Arial MT"/>
              </a:rPr>
              <a:t>TABASCO</a:t>
            </a:r>
            <a:r>
              <a:rPr sz="1350" spc="-44" baseline="24691" dirty="0">
                <a:latin typeface="Arial MT"/>
                <a:cs typeface="Arial MT"/>
              </a:rPr>
              <a:t>®</a:t>
            </a:r>
            <a:r>
              <a:rPr sz="1350" spc="172" baseline="24691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Sauce </a:t>
            </a:r>
            <a:r>
              <a:rPr sz="1400" dirty="0">
                <a:latin typeface="Arial MT"/>
                <a:cs typeface="Arial MT"/>
              </a:rPr>
              <a:t>flavor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or</a:t>
            </a:r>
            <a:r>
              <a:rPr sz="1400" spc="-30" dirty="0">
                <a:latin typeface="Arial MT"/>
                <a:cs typeface="Arial MT"/>
              </a:rPr>
              <a:t> TABASCO</a:t>
            </a:r>
            <a:r>
              <a:rPr sz="1350" spc="-44" baseline="24691" dirty="0">
                <a:latin typeface="Arial MT"/>
                <a:cs typeface="Arial MT"/>
              </a:rPr>
              <a:t>®</a:t>
            </a:r>
            <a:r>
              <a:rPr sz="1350" spc="142" baseline="24691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Brand seasoning.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0753" y="2328709"/>
            <a:ext cx="2607945" cy="1949450"/>
          </a:xfrm>
          <a:prstGeom prst="rect">
            <a:avLst/>
          </a:prstGeom>
        </p:spPr>
        <p:txBody>
          <a:bodyPr vert="horz" wrap="square" lIns="0" tIns="133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5"/>
              </a:spcBef>
            </a:pPr>
            <a:r>
              <a:rPr sz="2400" spc="-55" dirty="0">
                <a:latin typeface="Arial Black"/>
                <a:cs typeface="Arial Black"/>
              </a:rPr>
              <a:t>Seven</a:t>
            </a:r>
            <a:endParaRPr sz="2400">
              <a:latin typeface="Arial Black"/>
              <a:cs typeface="Arial Black"/>
            </a:endParaRPr>
          </a:p>
          <a:p>
            <a:pPr marL="38100" marR="30480">
              <a:lnSpc>
                <a:spcPts val="1510"/>
              </a:lnSpc>
              <a:spcBef>
                <a:spcPts val="750"/>
              </a:spcBef>
            </a:pPr>
            <a:r>
              <a:rPr sz="1400" spc="-50" dirty="0">
                <a:latin typeface="Arial MT"/>
                <a:cs typeface="Arial MT"/>
              </a:rPr>
              <a:t>When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naming</a:t>
            </a:r>
            <a:r>
              <a:rPr sz="1400" spc="-95" dirty="0">
                <a:latin typeface="Arial MT"/>
                <a:cs typeface="Arial MT"/>
              </a:rPr>
              <a:t> </a:t>
            </a:r>
            <a:r>
              <a:rPr sz="1400" spc="-50" dirty="0">
                <a:latin typeface="Arial MT"/>
                <a:cs typeface="Arial MT"/>
              </a:rPr>
              <a:t>a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menu </a:t>
            </a:r>
            <a:r>
              <a:rPr sz="1400" spc="45" dirty="0">
                <a:latin typeface="Arial MT"/>
                <a:cs typeface="Arial MT"/>
              </a:rPr>
              <a:t>item/product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spc="50" dirty="0">
                <a:latin typeface="Arial MT"/>
                <a:cs typeface="Arial MT"/>
              </a:rPr>
              <a:t>that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spc="-30" dirty="0">
                <a:latin typeface="Arial MT"/>
                <a:cs typeface="Arial MT"/>
              </a:rPr>
              <a:t>has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0" dirty="0">
                <a:latin typeface="Arial MT"/>
                <a:cs typeface="Arial MT"/>
              </a:rPr>
              <a:t>a </a:t>
            </a:r>
            <a:r>
              <a:rPr sz="1400" spc="-30" dirty="0">
                <a:latin typeface="Arial MT"/>
                <a:cs typeface="Arial MT"/>
              </a:rPr>
              <a:t>TABASCO</a:t>
            </a:r>
            <a:r>
              <a:rPr sz="1350" spc="-44" baseline="24691" dirty="0">
                <a:latin typeface="Arial MT"/>
                <a:cs typeface="Arial MT"/>
              </a:rPr>
              <a:t>®</a:t>
            </a:r>
            <a:r>
              <a:rPr sz="1350" spc="150" baseline="24691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Brand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product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it, </a:t>
            </a:r>
            <a:r>
              <a:rPr sz="1400" dirty="0">
                <a:latin typeface="Arial MT"/>
                <a:cs typeface="Arial MT"/>
              </a:rPr>
              <a:t>any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reference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spc="55" dirty="0">
                <a:latin typeface="Arial MT"/>
                <a:cs typeface="Arial MT"/>
              </a:rPr>
              <a:t>to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30" dirty="0">
                <a:latin typeface="Arial MT"/>
                <a:cs typeface="Arial MT"/>
              </a:rPr>
              <a:t>TABASCO</a:t>
            </a:r>
            <a:r>
              <a:rPr sz="1350" spc="-44" baseline="24691" dirty="0">
                <a:latin typeface="Arial MT"/>
                <a:cs typeface="Arial MT"/>
              </a:rPr>
              <a:t>® </a:t>
            </a:r>
            <a:r>
              <a:rPr sz="1400" dirty="0">
                <a:latin typeface="Arial MT"/>
                <a:cs typeface="Arial MT"/>
              </a:rPr>
              <a:t>Brand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must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be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60" dirty="0">
                <a:latin typeface="Arial MT"/>
                <a:cs typeface="Arial MT"/>
              </a:rPr>
              <a:t>as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an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ingredient </a:t>
            </a:r>
            <a:r>
              <a:rPr sz="1400" dirty="0">
                <a:latin typeface="Arial MT"/>
                <a:cs typeface="Arial MT"/>
              </a:rPr>
              <a:t>only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and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not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60" dirty="0">
                <a:latin typeface="Arial MT"/>
                <a:cs typeface="Arial MT"/>
              </a:rPr>
              <a:t>as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spc="-50" dirty="0">
                <a:latin typeface="Arial MT"/>
                <a:cs typeface="Arial MT"/>
              </a:rPr>
              <a:t>a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TABASCO</a:t>
            </a:r>
            <a:r>
              <a:rPr sz="1350" spc="-15" baseline="24691" dirty="0">
                <a:latin typeface="Arial MT"/>
                <a:cs typeface="Arial MT"/>
              </a:rPr>
              <a:t>® </a:t>
            </a:r>
            <a:r>
              <a:rPr sz="1400" spc="-10" dirty="0">
                <a:latin typeface="Arial MT"/>
                <a:cs typeface="Arial MT"/>
              </a:rPr>
              <a:t>Branded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dish.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81951" y="2269996"/>
            <a:ext cx="2691130" cy="1478280"/>
          </a:xfrm>
          <a:prstGeom prst="rect">
            <a:avLst/>
          </a:prstGeom>
        </p:spPr>
        <p:txBody>
          <a:bodyPr vert="horz" wrap="square" lIns="0" tIns="1993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70"/>
              </a:spcBef>
            </a:pPr>
            <a:r>
              <a:rPr sz="2400" spc="-20" dirty="0">
                <a:latin typeface="Arial Black"/>
                <a:cs typeface="Arial Black"/>
              </a:rPr>
              <a:t>Nine</a:t>
            </a:r>
            <a:endParaRPr sz="2400">
              <a:latin typeface="Arial Black"/>
              <a:cs typeface="Arial Black"/>
            </a:endParaRPr>
          </a:p>
          <a:p>
            <a:pPr marL="38100" marR="30480">
              <a:lnSpc>
                <a:spcPts val="1510"/>
              </a:lnSpc>
              <a:spcBef>
                <a:spcPts val="1060"/>
              </a:spcBef>
            </a:pPr>
            <a:r>
              <a:rPr sz="1400" spc="-50" dirty="0">
                <a:latin typeface="Arial MT"/>
                <a:cs typeface="Arial MT"/>
              </a:rPr>
              <a:t>When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using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one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other </a:t>
            </a:r>
            <a:r>
              <a:rPr sz="1400" spc="-30" dirty="0">
                <a:latin typeface="Arial MT"/>
                <a:cs typeface="Arial MT"/>
              </a:rPr>
              <a:t>TABASCO</a:t>
            </a:r>
            <a:r>
              <a:rPr sz="1350" spc="-44" baseline="24691" dirty="0">
                <a:latin typeface="Arial MT"/>
                <a:cs typeface="Arial MT"/>
              </a:rPr>
              <a:t>®</a:t>
            </a:r>
            <a:r>
              <a:rPr sz="1350" spc="97" baseline="24691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Brand</a:t>
            </a:r>
            <a:r>
              <a:rPr sz="1400" spc="-9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flavors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spc="-35" dirty="0">
                <a:latin typeface="Arial MT"/>
                <a:cs typeface="Arial MT"/>
              </a:rPr>
              <a:t>use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the </a:t>
            </a:r>
            <a:r>
              <a:rPr sz="1400" dirty="0">
                <a:latin typeface="Arial MT"/>
                <a:cs typeface="Arial MT"/>
              </a:rPr>
              <a:t>appropriate</a:t>
            </a:r>
            <a:r>
              <a:rPr sz="1400" spc="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naming</a:t>
            </a:r>
            <a:r>
              <a:rPr sz="1400" spc="8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structure</a:t>
            </a:r>
            <a:r>
              <a:rPr sz="1400" spc="85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as </a:t>
            </a:r>
            <a:r>
              <a:rPr sz="1400" dirty="0">
                <a:latin typeface="Arial MT"/>
                <a:cs typeface="Arial MT"/>
              </a:rPr>
              <a:t>mentioned</a:t>
            </a:r>
            <a:r>
              <a:rPr sz="1400" spc="-10" dirty="0">
                <a:latin typeface="Arial MT"/>
                <a:cs typeface="Arial MT"/>
              </a:rPr>
              <a:t> previously.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73540" y="2266267"/>
            <a:ext cx="2682240" cy="2054225"/>
          </a:xfrm>
          <a:prstGeom prst="rect">
            <a:avLst/>
          </a:prstGeom>
        </p:spPr>
        <p:txBody>
          <a:bodyPr vert="horz" wrap="square" lIns="0" tIns="1993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70"/>
              </a:spcBef>
            </a:pPr>
            <a:r>
              <a:rPr sz="2400" spc="-280" dirty="0">
                <a:latin typeface="Arial Black"/>
                <a:cs typeface="Arial Black"/>
              </a:rPr>
              <a:t>Ten</a:t>
            </a:r>
            <a:endParaRPr sz="2400">
              <a:latin typeface="Arial Black"/>
              <a:cs typeface="Arial Black"/>
            </a:endParaRPr>
          </a:p>
          <a:p>
            <a:pPr marL="38100" marR="30480">
              <a:lnSpc>
                <a:spcPts val="1510"/>
              </a:lnSpc>
              <a:spcBef>
                <a:spcPts val="1060"/>
              </a:spcBef>
            </a:pPr>
            <a:r>
              <a:rPr sz="1400" spc="-50" dirty="0">
                <a:latin typeface="Arial MT"/>
                <a:cs typeface="Arial MT"/>
              </a:rPr>
              <a:t>When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using multiple</a:t>
            </a:r>
            <a:r>
              <a:rPr sz="1400" spc="-10" dirty="0">
                <a:latin typeface="Arial MT"/>
                <a:cs typeface="Arial MT"/>
              </a:rPr>
              <a:t> TABASCO</a:t>
            </a:r>
            <a:r>
              <a:rPr sz="1350" spc="-15" baseline="24691" dirty="0">
                <a:latin typeface="Arial MT"/>
                <a:cs typeface="Arial MT"/>
              </a:rPr>
              <a:t>® </a:t>
            </a:r>
            <a:r>
              <a:rPr sz="1400" dirty="0">
                <a:latin typeface="Arial MT"/>
                <a:cs typeface="Arial MT"/>
              </a:rPr>
              <a:t>Brand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Ingredients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30" dirty="0">
                <a:latin typeface="Arial MT"/>
                <a:cs typeface="Arial MT"/>
              </a:rPr>
              <a:t>(sauce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or </a:t>
            </a:r>
            <a:r>
              <a:rPr sz="1400" dirty="0">
                <a:latin typeface="Arial MT"/>
                <a:cs typeface="Arial MT"/>
              </a:rPr>
              <a:t>industrial),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please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name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the </a:t>
            </a:r>
            <a:r>
              <a:rPr sz="1400" dirty="0">
                <a:latin typeface="Arial MT"/>
                <a:cs typeface="Arial MT"/>
              </a:rPr>
              <a:t>product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60" dirty="0">
                <a:latin typeface="Arial MT"/>
                <a:cs typeface="Arial MT"/>
              </a:rPr>
              <a:t>as</a:t>
            </a:r>
            <a:r>
              <a:rPr sz="1400" spc="20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‘spiced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with </a:t>
            </a:r>
            <a:r>
              <a:rPr sz="1400" spc="-30" dirty="0">
                <a:latin typeface="Arial MT"/>
                <a:cs typeface="Arial MT"/>
              </a:rPr>
              <a:t>TABASCO</a:t>
            </a:r>
            <a:r>
              <a:rPr sz="1350" spc="-44" baseline="24691" dirty="0">
                <a:latin typeface="Arial MT"/>
                <a:cs typeface="Arial MT"/>
              </a:rPr>
              <a:t>®</a:t>
            </a:r>
            <a:r>
              <a:rPr sz="1350" spc="97" baseline="24691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Brand</a:t>
            </a:r>
            <a:r>
              <a:rPr sz="1400" spc="-90" dirty="0">
                <a:latin typeface="Arial MT"/>
                <a:cs typeface="Arial MT"/>
              </a:rPr>
              <a:t> </a:t>
            </a:r>
            <a:r>
              <a:rPr sz="1400" spc="-30" dirty="0">
                <a:latin typeface="Arial MT"/>
                <a:cs typeface="Arial MT"/>
              </a:rPr>
              <a:t>Seasonings’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or </a:t>
            </a:r>
            <a:r>
              <a:rPr sz="1400" dirty="0">
                <a:latin typeface="Arial MT"/>
                <a:cs typeface="Arial MT"/>
              </a:rPr>
              <a:t>you </a:t>
            </a:r>
            <a:r>
              <a:rPr sz="1400" spc="-25" dirty="0">
                <a:latin typeface="Arial MT"/>
                <a:cs typeface="Arial MT"/>
              </a:rPr>
              <a:t>can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list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out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flavors correctly.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7972" y="4689347"/>
            <a:ext cx="2737485" cy="122999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75895" rIns="0" bIns="0" rtlCol="0">
            <a:spAutoFit/>
          </a:bodyPr>
          <a:lstStyle/>
          <a:p>
            <a:pPr marL="90805" marR="360680">
              <a:lnSpc>
                <a:spcPct val="100000"/>
              </a:lnSpc>
              <a:spcBef>
                <a:spcPts val="1385"/>
              </a:spcBef>
            </a:pPr>
            <a:r>
              <a:rPr sz="1400" b="1" dirty="0">
                <a:latin typeface="Calibri"/>
                <a:cs typeface="Calibri"/>
              </a:rPr>
              <a:t>Incorrect:</a:t>
            </a:r>
            <a:r>
              <a:rPr sz="1400" b="1" spc="-8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TABASCO</a:t>
            </a:r>
            <a:r>
              <a:rPr sz="1350" spc="-15" baseline="24691" dirty="0">
                <a:latin typeface="Calibri"/>
                <a:cs typeface="Calibri"/>
              </a:rPr>
              <a:t>®</a:t>
            </a:r>
            <a:r>
              <a:rPr sz="1350" spc="60" baseline="24691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Chicken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b="1" i="1" spc="-25" dirty="0">
                <a:latin typeface="Calibri"/>
                <a:cs typeface="Calibri"/>
              </a:rPr>
              <a:t>or </a:t>
            </a:r>
            <a:r>
              <a:rPr sz="1400" spc="-10" dirty="0">
                <a:latin typeface="Calibri"/>
                <a:cs typeface="Calibri"/>
              </a:rPr>
              <a:t>TABASCO</a:t>
            </a:r>
            <a:r>
              <a:rPr sz="1350" spc="-15" baseline="24691" dirty="0">
                <a:latin typeface="Calibri"/>
                <a:cs typeface="Calibri"/>
              </a:rPr>
              <a:t>®</a:t>
            </a:r>
            <a:r>
              <a:rPr sz="1350" spc="75" baseline="24691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Flavored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Chicken </a:t>
            </a:r>
            <a:r>
              <a:rPr sz="1400" b="1" dirty="0">
                <a:latin typeface="Calibri"/>
                <a:cs typeface="Calibri"/>
              </a:rPr>
              <a:t>Correct:</a:t>
            </a:r>
            <a:r>
              <a:rPr sz="1400" b="1" spc="-8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Chicken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spiced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with </a:t>
            </a:r>
            <a:r>
              <a:rPr sz="1400" spc="-10" dirty="0">
                <a:latin typeface="Calibri"/>
                <a:cs typeface="Calibri"/>
              </a:rPr>
              <a:t>TABASCO</a:t>
            </a:r>
            <a:r>
              <a:rPr sz="1350" spc="-15" baseline="24691" dirty="0">
                <a:latin typeface="Calibri"/>
                <a:cs typeface="Calibri"/>
              </a:rPr>
              <a:t>®</a:t>
            </a:r>
            <a:r>
              <a:rPr sz="1350" spc="22" baseline="24691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Sauce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16808" y="4689347"/>
            <a:ext cx="2809240" cy="151828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07315" rIns="0" bIns="0" rtlCol="0">
            <a:spAutoFit/>
          </a:bodyPr>
          <a:lstStyle/>
          <a:p>
            <a:pPr marL="91440" marR="532130">
              <a:lnSpc>
                <a:spcPct val="100000"/>
              </a:lnSpc>
              <a:spcBef>
                <a:spcPts val="845"/>
              </a:spcBef>
            </a:pPr>
            <a:r>
              <a:rPr sz="1400" b="1" dirty="0">
                <a:latin typeface="Calibri"/>
                <a:cs typeface="Calibri"/>
              </a:rPr>
              <a:t>Incorrect:</a:t>
            </a:r>
            <a:r>
              <a:rPr sz="1400" b="1" spc="-7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Chicken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spiced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with </a:t>
            </a:r>
            <a:r>
              <a:rPr sz="1400" spc="-10" dirty="0">
                <a:latin typeface="Calibri"/>
                <a:cs typeface="Calibri"/>
              </a:rPr>
              <a:t>TABASCO</a:t>
            </a:r>
            <a:r>
              <a:rPr sz="1350" spc="-15" baseline="24691" dirty="0">
                <a:latin typeface="Calibri"/>
                <a:cs typeface="Calibri"/>
              </a:rPr>
              <a:t>®</a:t>
            </a:r>
            <a:r>
              <a:rPr sz="1350" spc="22" baseline="24691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Sauce</a:t>
            </a:r>
            <a:endParaRPr sz="1400">
              <a:latin typeface="Calibri"/>
              <a:cs typeface="Calibri"/>
            </a:endParaRPr>
          </a:p>
          <a:p>
            <a:pPr marL="91440" marR="359410">
              <a:lnSpc>
                <a:spcPct val="100000"/>
              </a:lnSpc>
            </a:pPr>
            <a:r>
              <a:rPr sz="1400" b="1" dirty="0">
                <a:latin typeface="Calibri"/>
                <a:cs typeface="Calibri"/>
              </a:rPr>
              <a:t>Correct:</a:t>
            </a:r>
            <a:r>
              <a:rPr sz="1400" b="1" spc="-8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Chicken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spiced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with </a:t>
            </a:r>
            <a:r>
              <a:rPr sz="1400" spc="-10" dirty="0">
                <a:latin typeface="Calibri"/>
                <a:cs typeface="Calibri"/>
              </a:rPr>
              <a:t>TABASCO</a:t>
            </a:r>
            <a:r>
              <a:rPr sz="1350" spc="-15" baseline="24691" dirty="0">
                <a:latin typeface="Calibri"/>
                <a:cs typeface="Calibri"/>
              </a:rPr>
              <a:t>®</a:t>
            </a:r>
            <a:r>
              <a:rPr sz="1350" spc="60" baseline="24691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Sauce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Flavor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b="1" i="1" spc="-25" dirty="0">
                <a:latin typeface="Calibri"/>
                <a:cs typeface="Calibri"/>
              </a:rPr>
              <a:t>or </a:t>
            </a:r>
            <a:r>
              <a:rPr sz="1400" spc="-10" dirty="0">
                <a:latin typeface="Calibri"/>
                <a:cs typeface="Calibri"/>
              </a:rPr>
              <a:t>Chicken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spiced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with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flavor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of </a:t>
            </a:r>
            <a:r>
              <a:rPr sz="1400" spc="-10" dirty="0">
                <a:latin typeface="Calibri"/>
                <a:cs typeface="Calibri"/>
              </a:rPr>
              <a:t>TABASCO</a:t>
            </a:r>
            <a:r>
              <a:rPr sz="1350" spc="-15" baseline="24691" dirty="0">
                <a:latin typeface="Calibri"/>
                <a:cs typeface="Calibri"/>
              </a:rPr>
              <a:t>®</a:t>
            </a:r>
            <a:r>
              <a:rPr sz="1350" spc="22" baseline="24691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Sauce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29171" y="4689347"/>
            <a:ext cx="2733040" cy="114935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90805" marR="456565">
              <a:lnSpc>
                <a:spcPct val="100000"/>
              </a:lnSpc>
              <a:spcBef>
                <a:spcPts val="1070"/>
              </a:spcBef>
            </a:pPr>
            <a:r>
              <a:rPr sz="1400" b="1" dirty="0">
                <a:latin typeface="Calibri"/>
                <a:cs typeface="Calibri"/>
              </a:rPr>
              <a:t>Incorrect:</a:t>
            </a:r>
            <a:r>
              <a:rPr sz="1400" b="1" spc="-7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Chicken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spiced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with </a:t>
            </a:r>
            <a:r>
              <a:rPr sz="1400" spc="-10" dirty="0">
                <a:latin typeface="Calibri"/>
                <a:cs typeface="Calibri"/>
              </a:rPr>
              <a:t>habanero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sauce</a:t>
            </a:r>
            <a:endParaRPr sz="1400">
              <a:latin typeface="Calibri"/>
              <a:cs typeface="Calibri"/>
            </a:endParaRPr>
          </a:p>
          <a:p>
            <a:pPr marL="90805" marR="579120">
              <a:lnSpc>
                <a:spcPct val="100000"/>
              </a:lnSpc>
            </a:pPr>
            <a:r>
              <a:rPr sz="1400" b="1" dirty="0">
                <a:latin typeface="Calibri"/>
                <a:cs typeface="Calibri"/>
              </a:rPr>
              <a:t>Correct:</a:t>
            </a:r>
            <a:r>
              <a:rPr sz="1400" b="1" spc="-8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Chicken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spiced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with </a:t>
            </a:r>
            <a:r>
              <a:rPr sz="1400" spc="-10" dirty="0">
                <a:latin typeface="Calibri"/>
                <a:cs typeface="Calibri"/>
              </a:rPr>
              <a:t>TABASCO</a:t>
            </a:r>
            <a:r>
              <a:rPr sz="1350" spc="-15" baseline="24691" dirty="0">
                <a:latin typeface="Calibri"/>
                <a:cs typeface="Calibri"/>
              </a:rPr>
              <a:t>®</a:t>
            </a:r>
            <a:r>
              <a:rPr sz="1350" spc="67" baseline="24691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Habanero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Sauce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220200" y="4689347"/>
            <a:ext cx="2734310" cy="189293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marL="91440" marR="191770">
              <a:lnSpc>
                <a:spcPct val="100000"/>
              </a:lnSpc>
              <a:spcBef>
                <a:spcPts val="640"/>
              </a:spcBef>
            </a:pPr>
            <a:r>
              <a:rPr sz="1400" b="1" dirty="0">
                <a:latin typeface="Calibri"/>
                <a:cs typeface="Calibri"/>
              </a:rPr>
              <a:t>Incorrect:</a:t>
            </a:r>
            <a:r>
              <a:rPr sz="1400" b="1" spc="-7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Chicken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spiced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with </a:t>
            </a:r>
            <a:r>
              <a:rPr sz="1400" spc="-10" dirty="0">
                <a:latin typeface="Calibri"/>
                <a:cs typeface="Calibri"/>
              </a:rPr>
              <a:t>TABASCO</a:t>
            </a:r>
            <a:r>
              <a:rPr sz="1350" spc="-15" baseline="24691" dirty="0">
                <a:latin typeface="Calibri"/>
                <a:cs typeface="Calibri"/>
              </a:rPr>
              <a:t>®</a:t>
            </a:r>
            <a:r>
              <a:rPr sz="1350" spc="67" baseline="24691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sauce,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green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sauce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and </a:t>
            </a:r>
            <a:r>
              <a:rPr sz="1400" spc="-10" dirty="0">
                <a:latin typeface="Calibri"/>
                <a:cs typeface="Calibri"/>
              </a:rPr>
              <a:t>habanero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sauce</a:t>
            </a:r>
            <a:endParaRPr sz="1400">
              <a:latin typeface="Calibri"/>
              <a:cs typeface="Calibri"/>
            </a:endParaRPr>
          </a:p>
          <a:p>
            <a:pPr marL="90805" marR="141605">
              <a:lnSpc>
                <a:spcPct val="100000"/>
              </a:lnSpc>
            </a:pPr>
            <a:r>
              <a:rPr sz="1400" b="1" dirty="0">
                <a:latin typeface="Calibri"/>
                <a:cs typeface="Calibri"/>
              </a:rPr>
              <a:t>Correct:</a:t>
            </a:r>
            <a:r>
              <a:rPr sz="1400" b="1" spc="-8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Chicken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spiced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with </a:t>
            </a:r>
            <a:r>
              <a:rPr sz="1400" spc="-10" dirty="0">
                <a:latin typeface="Calibri"/>
                <a:cs typeface="Calibri"/>
              </a:rPr>
              <a:t>TABASCO</a:t>
            </a:r>
            <a:r>
              <a:rPr sz="1350" spc="-15" baseline="24691" dirty="0">
                <a:latin typeface="Calibri"/>
                <a:cs typeface="Calibri"/>
              </a:rPr>
              <a:t>®</a:t>
            </a:r>
            <a:r>
              <a:rPr sz="1350" spc="82" baseline="24691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Brand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Seasonings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b="1" i="1" spc="-25" dirty="0">
                <a:latin typeface="Calibri"/>
                <a:cs typeface="Calibri"/>
              </a:rPr>
              <a:t>or </a:t>
            </a:r>
            <a:r>
              <a:rPr sz="1400" spc="-10" dirty="0">
                <a:latin typeface="Calibri"/>
                <a:cs typeface="Calibri"/>
              </a:rPr>
              <a:t>Chicken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spiced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with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TABASCO</a:t>
            </a:r>
            <a:r>
              <a:rPr sz="1350" spc="-15" baseline="24691" dirty="0">
                <a:latin typeface="Calibri"/>
                <a:cs typeface="Calibri"/>
              </a:rPr>
              <a:t>®</a:t>
            </a:r>
            <a:r>
              <a:rPr sz="1350" spc="750" baseline="24691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Sauce,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TABASCO</a:t>
            </a:r>
            <a:r>
              <a:rPr sz="1350" spc="-15" baseline="24691" dirty="0">
                <a:latin typeface="Calibri"/>
                <a:cs typeface="Calibri"/>
              </a:rPr>
              <a:t>®</a:t>
            </a:r>
            <a:r>
              <a:rPr sz="1350" spc="82" baseline="24691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Green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Sauce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and </a:t>
            </a:r>
            <a:r>
              <a:rPr sz="1400" spc="-10" dirty="0">
                <a:latin typeface="Calibri"/>
                <a:cs typeface="Calibri"/>
              </a:rPr>
              <a:t>TABASCO</a:t>
            </a:r>
            <a:r>
              <a:rPr sz="1350" spc="-15" baseline="24691" dirty="0">
                <a:latin typeface="Calibri"/>
                <a:cs typeface="Calibri"/>
              </a:rPr>
              <a:t>®</a:t>
            </a:r>
            <a:r>
              <a:rPr sz="1350" spc="67" baseline="24691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Habanero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Sauce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8563" y="2490918"/>
            <a:ext cx="3821429" cy="377667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z="1600" spc="-210" dirty="0">
                <a:latin typeface="Arial Black"/>
                <a:cs typeface="Arial Black"/>
              </a:rPr>
              <a:t>TABASCO®</a:t>
            </a:r>
            <a:r>
              <a:rPr sz="1600" spc="-95" dirty="0">
                <a:latin typeface="Arial Black"/>
                <a:cs typeface="Arial Black"/>
              </a:rPr>
              <a:t> </a:t>
            </a:r>
            <a:r>
              <a:rPr sz="1600" spc="-160" dirty="0">
                <a:latin typeface="Arial Black"/>
                <a:cs typeface="Arial Black"/>
              </a:rPr>
              <a:t>Brand</a:t>
            </a:r>
            <a:r>
              <a:rPr sz="1600" spc="-85" dirty="0">
                <a:latin typeface="Arial Black"/>
                <a:cs typeface="Arial Black"/>
              </a:rPr>
              <a:t> </a:t>
            </a:r>
            <a:r>
              <a:rPr sz="1600" spc="-150" dirty="0">
                <a:latin typeface="Arial Black"/>
                <a:cs typeface="Arial Black"/>
              </a:rPr>
              <a:t>Pepper</a:t>
            </a:r>
            <a:r>
              <a:rPr sz="1600" spc="-105" dirty="0">
                <a:latin typeface="Arial Black"/>
                <a:cs typeface="Arial Black"/>
              </a:rPr>
              <a:t> </a:t>
            </a:r>
            <a:r>
              <a:rPr sz="1600" spc="-190" dirty="0">
                <a:latin typeface="Arial Black"/>
                <a:cs typeface="Arial Black"/>
              </a:rPr>
              <a:t>Sauce</a:t>
            </a:r>
            <a:r>
              <a:rPr sz="1600" spc="-80" dirty="0">
                <a:latin typeface="Arial Black"/>
                <a:cs typeface="Arial Black"/>
              </a:rPr>
              <a:t> </a:t>
            </a:r>
            <a:endParaRPr sz="1650" dirty="0">
              <a:latin typeface="Segoe UI Symbol"/>
              <a:cs typeface="Segoe UI Symbo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8563" y="4427364"/>
            <a:ext cx="24606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4" dirty="0">
                <a:latin typeface="Arial Black"/>
                <a:cs typeface="Arial Black"/>
              </a:rPr>
              <a:t>TABASCO®</a:t>
            </a:r>
            <a:r>
              <a:rPr sz="1600" spc="-105" dirty="0">
                <a:latin typeface="Arial Black"/>
                <a:cs typeface="Arial Black"/>
              </a:rPr>
              <a:t> </a:t>
            </a:r>
            <a:r>
              <a:rPr sz="1600" spc="-160" dirty="0">
                <a:latin typeface="Arial Black"/>
                <a:cs typeface="Arial Black"/>
              </a:rPr>
              <a:t>Brand</a:t>
            </a:r>
            <a:r>
              <a:rPr sz="1600" spc="-90" dirty="0">
                <a:latin typeface="Arial Black"/>
                <a:cs typeface="Arial Black"/>
              </a:rPr>
              <a:t> </a:t>
            </a:r>
            <a:r>
              <a:rPr sz="1600" spc="-155" dirty="0">
                <a:latin typeface="Arial Black"/>
                <a:cs typeface="Arial Black"/>
              </a:rPr>
              <a:t>sauces:</a:t>
            </a:r>
            <a:endParaRPr sz="1600">
              <a:latin typeface="Arial Black"/>
              <a:cs typeface="Arial Black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942332" y="2046732"/>
            <a:ext cx="7143750" cy="1903730"/>
            <a:chOff x="4942332" y="2046732"/>
            <a:chExt cx="7143750" cy="19037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12179" y="2205227"/>
              <a:ext cx="1530095" cy="153009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88935" y="2200655"/>
              <a:ext cx="1530095" cy="15300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19032" y="2191257"/>
              <a:ext cx="3066542" cy="154406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42332" y="2046732"/>
              <a:ext cx="1269491" cy="190347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47699" rIns="0" bIns="0" rtlCol="0">
            <a:spAutoFit/>
          </a:bodyPr>
          <a:lstStyle/>
          <a:p>
            <a:pPr marL="279400">
              <a:lnSpc>
                <a:spcPct val="100000"/>
              </a:lnSpc>
              <a:spcBef>
                <a:spcPts val="2095"/>
              </a:spcBef>
            </a:pPr>
            <a:r>
              <a:rPr sz="4900" spc="-530" dirty="0"/>
              <a:t>BOTTLE</a:t>
            </a:r>
            <a:r>
              <a:rPr sz="4900" spc="-545" dirty="0"/>
              <a:t> </a:t>
            </a:r>
            <a:r>
              <a:rPr sz="4900" spc="-440" dirty="0"/>
              <a:t>PHOTOGRAPHY</a:t>
            </a:r>
            <a:r>
              <a:rPr sz="4900" spc="-520" dirty="0"/>
              <a:t> </a:t>
            </a:r>
            <a:r>
              <a:rPr sz="4900" spc="-350" dirty="0"/>
              <a:t>&amp;</a:t>
            </a:r>
            <a:r>
              <a:rPr sz="4900" spc="-575" dirty="0"/>
              <a:t> </a:t>
            </a:r>
            <a:r>
              <a:rPr sz="4900" spc="-545" dirty="0"/>
              <a:t>LOGO</a:t>
            </a:r>
            <a:r>
              <a:rPr sz="4900" spc="-555" dirty="0"/>
              <a:t> </a:t>
            </a:r>
            <a:r>
              <a:rPr sz="4900" spc="-355" dirty="0"/>
              <a:t>USAGES</a:t>
            </a:r>
            <a:endParaRPr sz="4900"/>
          </a:p>
          <a:p>
            <a:pPr marL="602615" marR="467359">
              <a:lnSpc>
                <a:spcPct val="100000"/>
              </a:lnSpc>
              <a:spcBef>
                <a:spcPts val="735"/>
              </a:spcBef>
            </a:pPr>
            <a:r>
              <a:rPr sz="1800" b="0" spc="-175" dirty="0">
                <a:solidFill>
                  <a:srgbClr val="000000"/>
                </a:solidFill>
                <a:latin typeface="Arial Black"/>
                <a:cs typeface="Arial Black"/>
              </a:rPr>
              <a:t>When</a:t>
            </a:r>
            <a:r>
              <a:rPr sz="1800" b="0" spc="-15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85" dirty="0">
                <a:solidFill>
                  <a:srgbClr val="000000"/>
                </a:solidFill>
                <a:latin typeface="Arial Black"/>
                <a:cs typeface="Arial Black"/>
              </a:rPr>
              <a:t>using</a:t>
            </a:r>
            <a:r>
              <a:rPr sz="1800" b="0" spc="-150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235" dirty="0">
                <a:solidFill>
                  <a:srgbClr val="000000"/>
                </a:solidFill>
                <a:latin typeface="Arial Black"/>
                <a:cs typeface="Arial Black"/>
              </a:rPr>
              <a:t>a</a:t>
            </a:r>
            <a:r>
              <a:rPr sz="1800" b="0" spc="-14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70" dirty="0">
                <a:solidFill>
                  <a:srgbClr val="000000"/>
                </a:solidFill>
                <a:latin typeface="Arial Black"/>
                <a:cs typeface="Arial Black"/>
              </a:rPr>
              <a:t>specific</a:t>
            </a:r>
            <a:r>
              <a:rPr sz="1800" b="0" spc="-14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50" dirty="0">
                <a:solidFill>
                  <a:srgbClr val="000000"/>
                </a:solidFill>
                <a:latin typeface="Arial Black"/>
                <a:cs typeface="Arial Black"/>
              </a:rPr>
              <a:t>bottle </a:t>
            </a:r>
            <a:r>
              <a:rPr sz="1800" b="0" spc="-170" dirty="0">
                <a:solidFill>
                  <a:srgbClr val="000000"/>
                </a:solidFill>
                <a:latin typeface="Arial Black"/>
                <a:cs typeface="Arial Black"/>
              </a:rPr>
              <a:t>photography </a:t>
            </a:r>
            <a:r>
              <a:rPr sz="1800" b="0" spc="-210" dirty="0">
                <a:solidFill>
                  <a:srgbClr val="000000"/>
                </a:solidFill>
                <a:latin typeface="Arial Black"/>
                <a:cs typeface="Arial Black"/>
              </a:rPr>
              <a:t>image</a:t>
            </a:r>
            <a:r>
              <a:rPr sz="1800" b="0" spc="-150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20" dirty="0">
                <a:solidFill>
                  <a:srgbClr val="000000"/>
                </a:solidFill>
                <a:latin typeface="Arial Black"/>
                <a:cs typeface="Arial Black"/>
              </a:rPr>
              <a:t>or</a:t>
            </a:r>
            <a:r>
              <a:rPr sz="1800" b="0" spc="-150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65" dirty="0">
                <a:solidFill>
                  <a:srgbClr val="000000"/>
                </a:solidFill>
                <a:latin typeface="Arial Black"/>
                <a:cs typeface="Arial Black"/>
              </a:rPr>
              <a:t>diamond</a:t>
            </a:r>
            <a:r>
              <a:rPr sz="1800" b="0" spc="-17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65" dirty="0">
                <a:solidFill>
                  <a:srgbClr val="000000"/>
                </a:solidFill>
                <a:latin typeface="Arial Black"/>
                <a:cs typeface="Arial Black"/>
              </a:rPr>
              <a:t>logo,</a:t>
            </a:r>
            <a:r>
              <a:rPr sz="1800" b="0" spc="-160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90" dirty="0">
                <a:solidFill>
                  <a:srgbClr val="000000"/>
                </a:solidFill>
                <a:latin typeface="Arial Black"/>
                <a:cs typeface="Arial Black"/>
              </a:rPr>
              <a:t>please</a:t>
            </a:r>
            <a:r>
              <a:rPr sz="1800" b="0" spc="-150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200" dirty="0">
                <a:solidFill>
                  <a:srgbClr val="000000"/>
                </a:solidFill>
                <a:latin typeface="Arial Black"/>
                <a:cs typeface="Arial Black"/>
              </a:rPr>
              <a:t>use</a:t>
            </a:r>
            <a:r>
              <a:rPr sz="1800" b="0" spc="-140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65" dirty="0">
                <a:solidFill>
                  <a:srgbClr val="000000"/>
                </a:solidFill>
                <a:latin typeface="Arial Black"/>
                <a:cs typeface="Arial Black"/>
              </a:rPr>
              <a:t>the</a:t>
            </a:r>
            <a:r>
              <a:rPr sz="1800" b="0" spc="-150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60" dirty="0">
                <a:solidFill>
                  <a:srgbClr val="000000"/>
                </a:solidFill>
                <a:latin typeface="Arial Black"/>
                <a:cs typeface="Arial Black"/>
              </a:rPr>
              <a:t>flavor </a:t>
            </a:r>
            <a:r>
              <a:rPr sz="1800" b="0" spc="-165" dirty="0">
                <a:solidFill>
                  <a:srgbClr val="000000"/>
                </a:solidFill>
                <a:latin typeface="Arial Black"/>
                <a:cs typeface="Arial Black"/>
              </a:rPr>
              <a:t>that</a:t>
            </a:r>
            <a:r>
              <a:rPr sz="1800" b="0" spc="-14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75" dirty="0">
                <a:solidFill>
                  <a:srgbClr val="000000"/>
                </a:solidFill>
                <a:latin typeface="Arial Black"/>
                <a:cs typeface="Arial Black"/>
              </a:rPr>
              <a:t>correlates</a:t>
            </a:r>
            <a:r>
              <a:rPr sz="1800" b="0" spc="-12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200" dirty="0">
                <a:solidFill>
                  <a:srgbClr val="000000"/>
                </a:solidFill>
                <a:latin typeface="Arial Black"/>
                <a:cs typeface="Arial Black"/>
              </a:rPr>
              <a:t>with</a:t>
            </a:r>
            <a:r>
              <a:rPr sz="1800" b="0" spc="-15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65" dirty="0">
                <a:solidFill>
                  <a:srgbClr val="000000"/>
                </a:solidFill>
                <a:latin typeface="Arial Black"/>
                <a:cs typeface="Arial Black"/>
              </a:rPr>
              <a:t>the</a:t>
            </a:r>
            <a:r>
              <a:rPr sz="1800" b="0" spc="-14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55" dirty="0">
                <a:solidFill>
                  <a:srgbClr val="000000"/>
                </a:solidFill>
                <a:latin typeface="Arial Black"/>
                <a:cs typeface="Arial Black"/>
              </a:rPr>
              <a:t>product</a:t>
            </a:r>
            <a:r>
              <a:rPr sz="1800" b="0" spc="-13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90" dirty="0">
                <a:solidFill>
                  <a:srgbClr val="000000"/>
                </a:solidFill>
                <a:latin typeface="Arial Black"/>
                <a:cs typeface="Arial Black"/>
              </a:rPr>
              <a:t>used</a:t>
            </a:r>
            <a:r>
              <a:rPr sz="1800" b="0" spc="-12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30" dirty="0">
                <a:solidFill>
                  <a:srgbClr val="000000"/>
                </a:solidFill>
                <a:latin typeface="Arial Black"/>
                <a:cs typeface="Arial Black"/>
              </a:rPr>
              <a:t>in</a:t>
            </a:r>
            <a:r>
              <a:rPr sz="1800" b="0" spc="-15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65" dirty="0">
                <a:solidFill>
                  <a:srgbClr val="000000"/>
                </a:solidFill>
                <a:latin typeface="Arial Black"/>
                <a:cs typeface="Arial Black"/>
              </a:rPr>
              <a:t>the</a:t>
            </a:r>
            <a:r>
              <a:rPr sz="1800" b="0" spc="-13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20" dirty="0">
                <a:solidFill>
                  <a:srgbClr val="000000"/>
                </a:solidFill>
                <a:latin typeface="Arial Black"/>
                <a:cs typeface="Arial Black"/>
              </a:rPr>
              <a:t>dish/product</a:t>
            </a:r>
            <a:endParaRPr sz="1800">
              <a:latin typeface="Arial Black"/>
              <a:cs typeface="Arial Black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50508" y="3906011"/>
            <a:ext cx="4469890" cy="120243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8739" y="6566786"/>
            <a:ext cx="54489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latin typeface="Arial MT"/>
                <a:cs typeface="Arial MT"/>
              </a:rPr>
              <a:t>*Using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the</a:t>
            </a:r>
            <a:r>
              <a:rPr sz="1050" spc="1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bottle</a:t>
            </a:r>
            <a:r>
              <a:rPr sz="1050" spc="1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photography</a:t>
            </a:r>
            <a:r>
              <a:rPr sz="1050" spc="-10" dirty="0">
                <a:latin typeface="Arial MT"/>
                <a:cs typeface="Arial MT"/>
              </a:rPr>
              <a:t> is</a:t>
            </a:r>
            <a:r>
              <a:rPr sz="1050" spc="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the</a:t>
            </a:r>
            <a:r>
              <a:rPr sz="1050" spc="1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preferred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method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on</a:t>
            </a:r>
            <a:r>
              <a:rPr sz="1050" spc="1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co-</a:t>
            </a:r>
            <a:r>
              <a:rPr sz="1050" spc="-10" dirty="0">
                <a:latin typeface="Arial MT"/>
                <a:cs typeface="Arial MT"/>
              </a:rPr>
              <a:t>branded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menu</a:t>
            </a:r>
            <a:r>
              <a:rPr sz="1050" spc="-15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items/products</a:t>
            </a:r>
            <a:endParaRPr sz="105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150864" y="5190744"/>
            <a:ext cx="4200142" cy="1574291"/>
            <a:chOff x="6150864" y="5190744"/>
            <a:chExt cx="4200142" cy="1574291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66559" y="5231892"/>
              <a:ext cx="986027" cy="147827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54112" y="5190744"/>
              <a:ext cx="1039367" cy="156057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50864" y="5196840"/>
              <a:ext cx="1040891" cy="156057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52460" y="5192268"/>
              <a:ext cx="2098546" cy="157123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79764" y="5190744"/>
              <a:ext cx="1050035" cy="157429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45096" y="5202936"/>
              <a:ext cx="1040879" cy="15605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47699" rIns="0" bIns="0" rtlCol="0">
            <a:spAutoFit/>
          </a:bodyPr>
          <a:lstStyle/>
          <a:p>
            <a:pPr marL="279400">
              <a:lnSpc>
                <a:spcPct val="100000"/>
              </a:lnSpc>
              <a:spcBef>
                <a:spcPts val="2095"/>
              </a:spcBef>
            </a:pPr>
            <a:r>
              <a:rPr sz="4900" spc="-530" dirty="0"/>
              <a:t>BOTTLE</a:t>
            </a:r>
            <a:r>
              <a:rPr sz="4900" spc="-545" dirty="0"/>
              <a:t> </a:t>
            </a:r>
            <a:r>
              <a:rPr sz="4900" spc="-440" dirty="0"/>
              <a:t>PHOTOGRAPHY</a:t>
            </a:r>
            <a:r>
              <a:rPr sz="4900" spc="-520" dirty="0"/>
              <a:t> </a:t>
            </a:r>
            <a:r>
              <a:rPr sz="4900" spc="-350" dirty="0"/>
              <a:t>&amp;</a:t>
            </a:r>
            <a:r>
              <a:rPr sz="4900" spc="-575" dirty="0"/>
              <a:t> </a:t>
            </a:r>
            <a:r>
              <a:rPr sz="4900" spc="-545" dirty="0"/>
              <a:t>LOGO</a:t>
            </a:r>
            <a:r>
              <a:rPr sz="4900" spc="-555" dirty="0"/>
              <a:t> </a:t>
            </a:r>
            <a:r>
              <a:rPr sz="4900" spc="-355" dirty="0"/>
              <a:t>USAGES</a:t>
            </a:r>
            <a:endParaRPr sz="4900"/>
          </a:p>
          <a:p>
            <a:pPr marL="602615" marR="432434">
              <a:lnSpc>
                <a:spcPct val="100000"/>
              </a:lnSpc>
              <a:spcBef>
                <a:spcPts val="735"/>
              </a:spcBef>
            </a:pPr>
            <a:r>
              <a:rPr sz="1800" b="0" spc="-204" dirty="0">
                <a:solidFill>
                  <a:srgbClr val="000000"/>
                </a:solidFill>
                <a:latin typeface="Arial Black"/>
                <a:cs typeface="Arial Black"/>
              </a:rPr>
              <a:t>Please</a:t>
            </a:r>
            <a:r>
              <a:rPr sz="1800" b="0" spc="-150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75" dirty="0">
                <a:solidFill>
                  <a:srgbClr val="000000"/>
                </a:solidFill>
                <a:latin typeface="Arial Black"/>
                <a:cs typeface="Arial Black"/>
              </a:rPr>
              <a:t>ensure</a:t>
            </a:r>
            <a:r>
              <a:rPr sz="1800" b="0" spc="-13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229" dirty="0">
                <a:solidFill>
                  <a:srgbClr val="000000"/>
                </a:solidFill>
                <a:latin typeface="Arial Black"/>
                <a:cs typeface="Arial Black"/>
              </a:rPr>
              <a:t>when</a:t>
            </a:r>
            <a:r>
              <a:rPr sz="1800" b="0" spc="-160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85" dirty="0">
                <a:solidFill>
                  <a:srgbClr val="000000"/>
                </a:solidFill>
                <a:latin typeface="Arial Black"/>
                <a:cs typeface="Arial Black"/>
              </a:rPr>
              <a:t>using</a:t>
            </a:r>
            <a:r>
              <a:rPr sz="1800" b="0" spc="-14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65" dirty="0">
                <a:solidFill>
                  <a:srgbClr val="000000"/>
                </a:solidFill>
                <a:latin typeface="Arial Black"/>
                <a:cs typeface="Arial Black"/>
              </a:rPr>
              <a:t>the</a:t>
            </a:r>
            <a:r>
              <a:rPr sz="1800" b="0" spc="-13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50" dirty="0">
                <a:solidFill>
                  <a:srgbClr val="000000"/>
                </a:solidFill>
                <a:latin typeface="Arial Black"/>
                <a:cs typeface="Arial Black"/>
              </a:rPr>
              <a:t>bottle</a:t>
            </a:r>
            <a:r>
              <a:rPr sz="1800" b="0" spc="-14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70" dirty="0">
                <a:solidFill>
                  <a:srgbClr val="000000"/>
                </a:solidFill>
                <a:latin typeface="Arial Black"/>
                <a:cs typeface="Arial Black"/>
              </a:rPr>
              <a:t>photography </a:t>
            </a:r>
            <a:r>
              <a:rPr sz="1800" b="0" spc="-120" dirty="0">
                <a:solidFill>
                  <a:srgbClr val="000000"/>
                </a:solidFill>
                <a:latin typeface="Arial Black"/>
                <a:cs typeface="Arial Black"/>
              </a:rPr>
              <a:t>or</a:t>
            </a:r>
            <a:r>
              <a:rPr sz="1800" b="0" spc="-14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65" dirty="0">
                <a:solidFill>
                  <a:srgbClr val="000000"/>
                </a:solidFill>
                <a:latin typeface="Arial Black"/>
                <a:cs typeface="Arial Black"/>
              </a:rPr>
              <a:t>diamond</a:t>
            </a:r>
            <a:r>
              <a:rPr sz="1800" b="0" spc="-170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95" dirty="0">
                <a:solidFill>
                  <a:srgbClr val="000000"/>
                </a:solidFill>
                <a:latin typeface="Arial Black"/>
                <a:cs typeface="Arial Black"/>
              </a:rPr>
              <a:t>logos</a:t>
            </a:r>
            <a:r>
              <a:rPr sz="1800" b="0" spc="-15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65" dirty="0">
                <a:solidFill>
                  <a:srgbClr val="000000"/>
                </a:solidFill>
                <a:latin typeface="Arial Black"/>
                <a:cs typeface="Arial Black"/>
              </a:rPr>
              <a:t>that</a:t>
            </a:r>
            <a:r>
              <a:rPr sz="1800" b="0" spc="-14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60" dirty="0">
                <a:solidFill>
                  <a:srgbClr val="000000"/>
                </a:solidFill>
                <a:latin typeface="Arial Black"/>
                <a:cs typeface="Arial Black"/>
              </a:rPr>
              <a:t>nothing</a:t>
            </a:r>
            <a:r>
              <a:rPr sz="1800" b="0" spc="-17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00" dirty="0">
                <a:solidFill>
                  <a:srgbClr val="000000"/>
                </a:solidFill>
                <a:latin typeface="Arial Black"/>
                <a:cs typeface="Arial Black"/>
              </a:rPr>
              <a:t>blocks </a:t>
            </a:r>
            <a:r>
              <a:rPr sz="1800" b="0" spc="-165" dirty="0">
                <a:solidFill>
                  <a:srgbClr val="000000"/>
                </a:solidFill>
                <a:latin typeface="Arial Black"/>
                <a:cs typeface="Arial Black"/>
              </a:rPr>
              <a:t>the</a:t>
            </a:r>
            <a:r>
              <a:rPr sz="1800" b="0" spc="-14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210" dirty="0">
                <a:solidFill>
                  <a:srgbClr val="000000"/>
                </a:solidFill>
                <a:latin typeface="Arial Black"/>
                <a:cs typeface="Arial Black"/>
              </a:rPr>
              <a:t>words</a:t>
            </a:r>
            <a:r>
              <a:rPr sz="1800" b="0" spc="-160" dirty="0">
                <a:solidFill>
                  <a:srgbClr val="000000"/>
                </a:solidFill>
                <a:latin typeface="Arial Black"/>
                <a:cs typeface="Arial Black"/>
              </a:rPr>
              <a:t> listed</a:t>
            </a:r>
            <a:r>
              <a:rPr sz="1800" b="0" spc="-150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30" dirty="0">
                <a:solidFill>
                  <a:srgbClr val="000000"/>
                </a:solidFill>
                <a:latin typeface="Arial Black"/>
                <a:cs typeface="Arial Black"/>
              </a:rPr>
              <a:t>in</a:t>
            </a:r>
            <a:r>
              <a:rPr sz="1800" b="0" spc="-170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165" dirty="0">
                <a:solidFill>
                  <a:srgbClr val="000000"/>
                </a:solidFill>
                <a:latin typeface="Arial Black"/>
                <a:cs typeface="Arial Black"/>
              </a:rPr>
              <a:t>the</a:t>
            </a:r>
            <a:r>
              <a:rPr sz="1800" b="0" spc="-140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1800" b="0" spc="-20" dirty="0">
                <a:solidFill>
                  <a:srgbClr val="000000"/>
                </a:solidFill>
                <a:latin typeface="Arial Black"/>
                <a:cs typeface="Arial Black"/>
              </a:rPr>
              <a:t>diamond.</a:t>
            </a:r>
            <a:endParaRPr sz="1800">
              <a:latin typeface="Arial Black"/>
              <a:cs typeface="Arial Black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39911" y="3866400"/>
            <a:ext cx="1466087" cy="14660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20880" y="3721608"/>
            <a:ext cx="1086599" cy="195376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00072" y="3339084"/>
            <a:ext cx="967739" cy="315315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694296" y="2400487"/>
            <a:ext cx="1953260" cy="788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Correct: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nothing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is </a:t>
            </a:r>
            <a:r>
              <a:rPr sz="1600" dirty="0">
                <a:latin typeface="Arial MT"/>
                <a:cs typeface="Arial MT"/>
              </a:rPr>
              <a:t>blocking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diamond </a:t>
            </a:r>
            <a:r>
              <a:rPr sz="1600" spc="-20" dirty="0">
                <a:latin typeface="Arial MT"/>
                <a:cs typeface="Arial MT"/>
              </a:rPr>
              <a:t>logo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43472" y="2405668"/>
            <a:ext cx="2124710" cy="788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Acceptable:</a:t>
            </a:r>
            <a:r>
              <a:rPr sz="1800" spc="-80" dirty="0">
                <a:latin typeface="Arial MT"/>
                <a:cs typeface="Arial MT"/>
              </a:rPr>
              <a:t> </a:t>
            </a:r>
            <a:r>
              <a:rPr sz="1600" spc="-35" dirty="0">
                <a:latin typeface="Arial MT"/>
                <a:cs typeface="Arial MT"/>
              </a:rPr>
              <a:t>an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item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is </a:t>
            </a:r>
            <a:r>
              <a:rPr sz="1600" spc="-10" dirty="0">
                <a:latin typeface="Arial MT"/>
                <a:cs typeface="Arial MT"/>
              </a:rPr>
              <a:t>placed</a:t>
            </a:r>
            <a:r>
              <a:rPr sz="1600" spc="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 front</a:t>
            </a:r>
            <a:r>
              <a:rPr sz="1600" spc="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but</a:t>
            </a:r>
            <a:r>
              <a:rPr sz="1600" spc="30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you </a:t>
            </a:r>
            <a:r>
              <a:rPr sz="1600" spc="-40" dirty="0">
                <a:latin typeface="Arial MT"/>
                <a:cs typeface="Arial MT"/>
              </a:rPr>
              <a:t>can</a:t>
            </a:r>
            <a:r>
              <a:rPr sz="1600" spc="-75" dirty="0">
                <a:latin typeface="Arial MT"/>
                <a:cs typeface="Arial MT"/>
              </a:rPr>
              <a:t> </a:t>
            </a:r>
            <a:r>
              <a:rPr sz="1600" spc="50" dirty="0">
                <a:latin typeface="Arial MT"/>
                <a:cs typeface="Arial MT"/>
              </a:rPr>
              <a:t>still</a:t>
            </a:r>
            <a:r>
              <a:rPr sz="1600" spc="-1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read</a:t>
            </a:r>
            <a:r>
              <a:rPr sz="1600" spc="-7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‘Sauce’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92567" y="2400487"/>
            <a:ext cx="1950720" cy="544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Incorrect: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600" spc="-40" dirty="0">
                <a:latin typeface="Arial MT"/>
                <a:cs typeface="Arial MT"/>
              </a:rPr>
              <a:t>The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word </a:t>
            </a:r>
            <a:r>
              <a:rPr sz="1600" spc="-10" dirty="0">
                <a:latin typeface="Arial MT"/>
                <a:cs typeface="Arial MT"/>
              </a:rPr>
              <a:t>‘Pepper’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is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not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legible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6206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315"/>
              </a:spcBef>
            </a:pPr>
            <a:r>
              <a:rPr spc="-370" dirty="0"/>
              <a:t>TRADEMARK</a:t>
            </a:r>
            <a:r>
              <a:rPr spc="-655" dirty="0"/>
              <a:t> </a:t>
            </a:r>
            <a:r>
              <a:rPr spc="-420" dirty="0"/>
              <a:t>NOTICE</a:t>
            </a:r>
          </a:p>
          <a:p>
            <a:pPr algn="ctr">
              <a:lnSpc>
                <a:spcPct val="100000"/>
              </a:lnSpc>
              <a:spcBef>
                <a:spcPts val="825"/>
              </a:spcBef>
            </a:pPr>
            <a:r>
              <a:rPr sz="2000" b="0" spc="-220" dirty="0">
                <a:solidFill>
                  <a:srgbClr val="000000"/>
                </a:solidFill>
                <a:latin typeface="Arial Black"/>
                <a:cs typeface="Arial Black"/>
              </a:rPr>
              <a:t>The</a:t>
            </a:r>
            <a:r>
              <a:rPr sz="2000" b="0" spc="-15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2000" b="0" spc="-195" dirty="0">
                <a:solidFill>
                  <a:srgbClr val="000000"/>
                </a:solidFill>
                <a:latin typeface="Arial Black"/>
                <a:cs typeface="Arial Black"/>
              </a:rPr>
              <a:t>following</a:t>
            </a:r>
            <a:r>
              <a:rPr sz="2000" b="0" spc="-17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2000" b="0" spc="-190" dirty="0">
                <a:solidFill>
                  <a:srgbClr val="000000"/>
                </a:solidFill>
                <a:latin typeface="Arial Black"/>
                <a:cs typeface="Arial Black"/>
              </a:rPr>
              <a:t>trademark</a:t>
            </a:r>
            <a:r>
              <a:rPr sz="2000" b="0" spc="-17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2000" b="0" spc="-195" dirty="0">
                <a:solidFill>
                  <a:srgbClr val="000000"/>
                </a:solidFill>
                <a:latin typeface="Arial Black"/>
                <a:cs typeface="Arial Black"/>
              </a:rPr>
              <a:t>notice</a:t>
            </a:r>
            <a:r>
              <a:rPr sz="2000" b="0" spc="-17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2000" b="0" spc="-210" dirty="0">
                <a:solidFill>
                  <a:srgbClr val="000000"/>
                </a:solidFill>
                <a:latin typeface="Arial Black"/>
                <a:cs typeface="Arial Black"/>
              </a:rPr>
              <a:t>must</a:t>
            </a:r>
            <a:r>
              <a:rPr sz="2000" b="0" spc="-16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2000" b="0" spc="-195" dirty="0">
                <a:solidFill>
                  <a:srgbClr val="000000"/>
                </a:solidFill>
                <a:latin typeface="Arial Black"/>
                <a:cs typeface="Arial Black"/>
              </a:rPr>
              <a:t>be</a:t>
            </a:r>
            <a:r>
              <a:rPr sz="2000" b="0" spc="-15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2000" b="0" spc="-210" dirty="0">
                <a:solidFill>
                  <a:srgbClr val="000000"/>
                </a:solidFill>
                <a:latin typeface="Arial Black"/>
                <a:cs typeface="Arial Black"/>
              </a:rPr>
              <a:t>used</a:t>
            </a:r>
            <a:r>
              <a:rPr sz="2000" b="0" spc="-15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2000" b="0" spc="-180" dirty="0">
                <a:solidFill>
                  <a:srgbClr val="000000"/>
                </a:solidFill>
                <a:latin typeface="Arial Black"/>
                <a:cs typeface="Arial Black"/>
              </a:rPr>
              <a:t>on</a:t>
            </a:r>
            <a:r>
              <a:rPr sz="2000" b="0" spc="-170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2000" b="0" spc="-220" dirty="0">
                <a:solidFill>
                  <a:srgbClr val="000000"/>
                </a:solidFill>
                <a:latin typeface="Arial Black"/>
                <a:cs typeface="Arial Black"/>
              </a:rPr>
              <a:t>packaging,</a:t>
            </a:r>
            <a:r>
              <a:rPr sz="2000" b="0" spc="-15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2000" b="0" spc="-220" dirty="0">
                <a:solidFill>
                  <a:srgbClr val="000000"/>
                </a:solidFill>
                <a:latin typeface="Arial Black"/>
                <a:cs typeface="Arial Black"/>
              </a:rPr>
              <a:t>tags,</a:t>
            </a:r>
            <a:r>
              <a:rPr sz="2000" b="0" spc="-17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2000" b="0" spc="-180" dirty="0">
                <a:solidFill>
                  <a:srgbClr val="000000"/>
                </a:solidFill>
                <a:latin typeface="Arial Black"/>
                <a:cs typeface="Arial Black"/>
              </a:rPr>
              <a:t>labels,</a:t>
            </a:r>
            <a:r>
              <a:rPr sz="2000" b="0" spc="-170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2000" b="0" spc="-20" dirty="0">
                <a:solidFill>
                  <a:srgbClr val="000000"/>
                </a:solidFill>
                <a:latin typeface="Arial Black"/>
                <a:cs typeface="Arial Black"/>
              </a:rPr>
              <a:t>etc.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4126" y="3070708"/>
            <a:ext cx="5150485" cy="75184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065" marR="5080" algn="ctr">
              <a:lnSpc>
                <a:spcPts val="1839"/>
              </a:lnSpc>
              <a:spcBef>
                <a:spcPts val="330"/>
              </a:spcBef>
            </a:pPr>
            <a:r>
              <a:rPr sz="1700" spc="-80" dirty="0">
                <a:latin typeface="Arial MT"/>
                <a:cs typeface="Arial MT"/>
              </a:rPr>
              <a:t>TABASCO</a:t>
            </a:r>
            <a:r>
              <a:rPr sz="1700" spc="-65" dirty="0">
                <a:latin typeface="Arial MT"/>
                <a:cs typeface="Arial MT"/>
              </a:rPr>
              <a:t> </a:t>
            </a:r>
            <a:r>
              <a:rPr sz="1700" spc="-25" dirty="0">
                <a:latin typeface="Arial MT"/>
                <a:cs typeface="Arial MT"/>
              </a:rPr>
              <a:t>and</a:t>
            </a:r>
            <a:r>
              <a:rPr sz="1700" spc="-8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the</a:t>
            </a:r>
            <a:r>
              <a:rPr sz="1700" spc="-60" dirty="0">
                <a:latin typeface="Arial MT"/>
                <a:cs typeface="Arial MT"/>
              </a:rPr>
              <a:t> </a:t>
            </a:r>
            <a:r>
              <a:rPr sz="1700" spc="-55" dirty="0">
                <a:latin typeface="Arial MT"/>
                <a:cs typeface="Arial MT"/>
              </a:rPr>
              <a:t>DIAMOND</a:t>
            </a:r>
            <a:r>
              <a:rPr sz="1700" spc="-75" dirty="0">
                <a:latin typeface="Arial MT"/>
                <a:cs typeface="Arial MT"/>
              </a:rPr>
              <a:t> </a:t>
            </a:r>
            <a:r>
              <a:rPr sz="1700" spc="-25" dirty="0">
                <a:latin typeface="Arial MT"/>
                <a:cs typeface="Arial MT"/>
              </a:rPr>
              <a:t>and</a:t>
            </a:r>
            <a:r>
              <a:rPr sz="1700" spc="-80" dirty="0">
                <a:latin typeface="Arial MT"/>
                <a:cs typeface="Arial MT"/>
              </a:rPr>
              <a:t> </a:t>
            </a:r>
            <a:r>
              <a:rPr sz="1700" spc="-75" dirty="0">
                <a:latin typeface="Arial MT"/>
                <a:cs typeface="Arial MT"/>
              </a:rPr>
              <a:t>BOTTLE</a:t>
            </a:r>
            <a:r>
              <a:rPr sz="1700" spc="-65" dirty="0">
                <a:latin typeface="Arial MT"/>
                <a:cs typeface="Arial MT"/>
              </a:rPr>
              <a:t> </a:t>
            </a:r>
            <a:r>
              <a:rPr sz="1700" spc="-110" dirty="0">
                <a:latin typeface="Arial MT"/>
                <a:cs typeface="Arial MT"/>
              </a:rPr>
              <a:t>LOGOS</a:t>
            </a:r>
            <a:r>
              <a:rPr sz="1700" spc="-65" dirty="0">
                <a:latin typeface="Arial MT"/>
                <a:cs typeface="Arial MT"/>
              </a:rPr>
              <a:t> </a:t>
            </a:r>
            <a:r>
              <a:rPr sz="1700" spc="-25" dirty="0">
                <a:latin typeface="Arial MT"/>
                <a:cs typeface="Arial MT"/>
              </a:rPr>
              <a:t>are </a:t>
            </a:r>
            <a:r>
              <a:rPr sz="1700" dirty="0">
                <a:latin typeface="Arial MT"/>
                <a:cs typeface="Arial MT"/>
              </a:rPr>
              <a:t>trademarks</a:t>
            </a:r>
            <a:r>
              <a:rPr sz="1700" spc="-6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of</a:t>
            </a:r>
            <a:r>
              <a:rPr sz="1700" spc="-40" dirty="0">
                <a:latin typeface="Arial MT"/>
                <a:cs typeface="Arial MT"/>
              </a:rPr>
              <a:t> </a:t>
            </a:r>
            <a:r>
              <a:rPr sz="1700" spc="-30" dirty="0">
                <a:latin typeface="Arial MT"/>
                <a:cs typeface="Arial MT"/>
              </a:rPr>
              <a:t>and</a:t>
            </a:r>
            <a:r>
              <a:rPr sz="1700" spc="-55" dirty="0">
                <a:latin typeface="Arial MT"/>
                <a:cs typeface="Arial MT"/>
              </a:rPr>
              <a:t> </a:t>
            </a:r>
            <a:r>
              <a:rPr sz="1700" spc="-20" dirty="0">
                <a:latin typeface="Arial MT"/>
                <a:cs typeface="Arial MT"/>
              </a:rPr>
              <a:t>licensed</a:t>
            </a:r>
            <a:r>
              <a:rPr sz="1700" spc="-8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by</a:t>
            </a:r>
            <a:r>
              <a:rPr sz="1700" spc="-50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McIlhenny</a:t>
            </a:r>
            <a:r>
              <a:rPr sz="1700" spc="-80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Company, </a:t>
            </a:r>
            <a:r>
              <a:rPr sz="1700" dirty="0">
                <a:latin typeface="Arial MT"/>
                <a:cs typeface="Arial MT"/>
              </a:rPr>
              <a:t>Avery</a:t>
            </a:r>
            <a:r>
              <a:rPr sz="1700" spc="-65" dirty="0">
                <a:latin typeface="Arial MT"/>
                <a:cs typeface="Arial MT"/>
              </a:rPr>
              <a:t> </a:t>
            </a:r>
            <a:r>
              <a:rPr sz="1700" spc="-30" dirty="0">
                <a:latin typeface="Arial MT"/>
                <a:cs typeface="Arial MT"/>
              </a:rPr>
              <a:t>Island,</a:t>
            </a:r>
            <a:r>
              <a:rPr sz="1700" spc="-85" dirty="0">
                <a:latin typeface="Arial MT"/>
                <a:cs typeface="Arial MT"/>
              </a:rPr>
              <a:t> </a:t>
            </a:r>
            <a:r>
              <a:rPr sz="1700" spc="-20" dirty="0">
                <a:latin typeface="Arial MT"/>
                <a:cs typeface="Arial MT"/>
              </a:rPr>
              <a:t>Louisiana</a:t>
            </a:r>
            <a:r>
              <a:rPr sz="1700" spc="-100" dirty="0">
                <a:latin typeface="Arial MT"/>
                <a:cs typeface="Arial MT"/>
              </a:rPr>
              <a:t> </a:t>
            </a:r>
            <a:r>
              <a:rPr sz="1700" spc="-30" dirty="0">
                <a:latin typeface="Arial MT"/>
                <a:cs typeface="Arial MT"/>
              </a:rPr>
              <a:t>70513</a:t>
            </a:r>
            <a:r>
              <a:rPr sz="1700" spc="-50" dirty="0">
                <a:latin typeface="Arial MT"/>
                <a:cs typeface="Arial MT"/>
              </a:rPr>
              <a:t> </a:t>
            </a:r>
            <a:r>
              <a:rPr sz="1700" spc="-80" dirty="0">
                <a:latin typeface="Arial MT"/>
                <a:cs typeface="Arial MT"/>
              </a:rPr>
              <a:t>USA.</a:t>
            </a:r>
            <a:r>
              <a:rPr sz="1700" spc="-75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TABASCO.com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6562985"/>
            <a:ext cx="1092200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75" dirty="0">
                <a:latin typeface="Arial MT"/>
                <a:cs typeface="Arial MT"/>
              </a:rPr>
              <a:t>*If</a:t>
            </a:r>
            <a:r>
              <a:rPr sz="1100" spc="-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at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all</a:t>
            </a:r>
            <a:r>
              <a:rPr sz="1100" spc="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possible,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please</a:t>
            </a:r>
            <a:r>
              <a:rPr sz="1100" spc="-10" dirty="0">
                <a:latin typeface="Arial MT"/>
                <a:cs typeface="Arial MT"/>
              </a:rPr>
              <a:t> do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not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separate</a:t>
            </a:r>
            <a:r>
              <a:rPr sz="1100" spc="-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the</a:t>
            </a:r>
            <a:r>
              <a:rPr sz="1100" spc="-10" dirty="0">
                <a:latin typeface="Arial MT"/>
                <a:cs typeface="Arial MT"/>
              </a:rPr>
              <a:t> words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“Avery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Island”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or “McIlhenny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Company”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on </a:t>
            </a:r>
            <a:r>
              <a:rPr sz="1100" dirty="0">
                <a:latin typeface="Arial MT"/>
                <a:cs typeface="Arial MT"/>
              </a:rPr>
              <a:t>two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separate </a:t>
            </a:r>
            <a:r>
              <a:rPr sz="1100" spc="-20" dirty="0">
                <a:latin typeface="Arial MT"/>
                <a:cs typeface="Arial MT"/>
              </a:rPr>
              <a:t>lines.</a:t>
            </a:r>
            <a:r>
              <a:rPr sz="1100" spc="-25" dirty="0">
                <a:latin typeface="Arial MT"/>
                <a:cs typeface="Arial MT"/>
              </a:rPr>
              <a:t> The</a:t>
            </a:r>
            <a:r>
              <a:rPr sz="1100" spc="-1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trademark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symbol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spc="145" dirty="0">
                <a:latin typeface="Arial MT"/>
                <a:cs typeface="Arial MT"/>
              </a:rPr>
              <a:t>®</a:t>
            </a:r>
            <a:r>
              <a:rPr sz="1100" spc="-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is</a:t>
            </a:r>
            <a:r>
              <a:rPr sz="1100" spc="-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not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needed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in the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trademark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notice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01164" y="3070708"/>
            <a:ext cx="5163820" cy="75184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 algn="ctr">
              <a:lnSpc>
                <a:spcPts val="1839"/>
              </a:lnSpc>
              <a:spcBef>
                <a:spcPts val="330"/>
              </a:spcBef>
            </a:pPr>
            <a:r>
              <a:rPr sz="1700" spc="-80" dirty="0">
                <a:latin typeface="Arial MT"/>
                <a:cs typeface="Arial MT"/>
              </a:rPr>
              <a:t>TABASCO</a:t>
            </a:r>
            <a:r>
              <a:rPr sz="1700" spc="-60" dirty="0">
                <a:latin typeface="Arial MT"/>
                <a:cs typeface="Arial MT"/>
              </a:rPr>
              <a:t> </a:t>
            </a:r>
            <a:r>
              <a:rPr sz="1700" spc="-25" dirty="0">
                <a:latin typeface="Arial MT"/>
                <a:cs typeface="Arial MT"/>
              </a:rPr>
              <a:t>and</a:t>
            </a:r>
            <a:r>
              <a:rPr sz="1700" spc="-7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the</a:t>
            </a:r>
            <a:r>
              <a:rPr sz="1700" spc="-55" dirty="0">
                <a:latin typeface="Arial MT"/>
                <a:cs typeface="Arial MT"/>
              </a:rPr>
              <a:t> DIAMOND</a:t>
            </a:r>
            <a:r>
              <a:rPr sz="1700" spc="-70" dirty="0">
                <a:latin typeface="Arial MT"/>
                <a:cs typeface="Arial MT"/>
              </a:rPr>
              <a:t> </a:t>
            </a:r>
            <a:r>
              <a:rPr sz="1700" spc="-105" dirty="0">
                <a:latin typeface="Arial MT"/>
                <a:cs typeface="Arial MT"/>
              </a:rPr>
              <a:t>LOGO</a:t>
            </a:r>
            <a:r>
              <a:rPr sz="1700" spc="-55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are</a:t>
            </a:r>
            <a:r>
              <a:rPr sz="1700" spc="-4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trademarks</a:t>
            </a:r>
            <a:r>
              <a:rPr sz="1700" spc="-70" dirty="0">
                <a:latin typeface="Arial MT"/>
                <a:cs typeface="Arial MT"/>
              </a:rPr>
              <a:t> </a:t>
            </a:r>
            <a:r>
              <a:rPr sz="1700" spc="-25" dirty="0">
                <a:latin typeface="Arial MT"/>
                <a:cs typeface="Arial MT"/>
              </a:rPr>
              <a:t>of and</a:t>
            </a:r>
            <a:r>
              <a:rPr sz="1700" spc="-70" dirty="0">
                <a:latin typeface="Arial MT"/>
                <a:cs typeface="Arial MT"/>
              </a:rPr>
              <a:t> </a:t>
            </a:r>
            <a:r>
              <a:rPr sz="1700" spc="-20" dirty="0">
                <a:latin typeface="Arial MT"/>
                <a:cs typeface="Arial MT"/>
              </a:rPr>
              <a:t>licensed</a:t>
            </a:r>
            <a:r>
              <a:rPr sz="1700" spc="-10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by</a:t>
            </a:r>
            <a:r>
              <a:rPr sz="1700" spc="-55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McIlhenny</a:t>
            </a:r>
            <a:r>
              <a:rPr sz="1700" spc="-95" dirty="0">
                <a:latin typeface="Arial MT"/>
                <a:cs typeface="Arial MT"/>
              </a:rPr>
              <a:t> </a:t>
            </a:r>
            <a:r>
              <a:rPr sz="1700" spc="-40" dirty="0">
                <a:latin typeface="Arial MT"/>
                <a:cs typeface="Arial MT"/>
              </a:rPr>
              <a:t>Company,</a:t>
            </a:r>
            <a:r>
              <a:rPr sz="1700" spc="-5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Avery</a:t>
            </a:r>
            <a:r>
              <a:rPr sz="1700" spc="-55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Island, </a:t>
            </a:r>
            <a:r>
              <a:rPr sz="1700" spc="-20" dirty="0">
                <a:latin typeface="Arial MT"/>
                <a:cs typeface="Arial MT"/>
              </a:rPr>
              <a:t>Louisiana</a:t>
            </a:r>
            <a:r>
              <a:rPr sz="1700" spc="-125" dirty="0">
                <a:latin typeface="Arial MT"/>
                <a:cs typeface="Arial MT"/>
              </a:rPr>
              <a:t> </a:t>
            </a:r>
            <a:r>
              <a:rPr sz="1700" spc="-30" dirty="0">
                <a:latin typeface="Arial MT"/>
                <a:cs typeface="Arial MT"/>
              </a:rPr>
              <a:t>70513</a:t>
            </a:r>
            <a:r>
              <a:rPr sz="1700" spc="-90" dirty="0">
                <a:latin typeface="Arial MT"/>
                <a:cs typeface="Arial MT"/>
              </a:rPr>
              <a:t> </a:t>
            </a:r>
            <a:r>
              <a:rPr sz="1700" spc="-20" dirty="0">
                <a:latin typeface="Arial MT"/>
                <a:cs typeface="Arial MT"/>
              </a:rPr>
              <a:t>USA.</a:t>
            </a:r>
            <a:r>
              <a:rPr sz="1700" spc="125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TABASCO.com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34819" y="4271655"/>
            <a:ext cx="34988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25" dirty="0">
                <a:latin typeface="Segoe UI Symbol"/>
                <a:cs typeface="Segoe UI Symbol"/>
              </a:rPr>
              <a:t>OR</a:t>
            </a:r>
            <a:endParaRPr sz="1900">
              <a:latin typeface="Segoe UI Symbol"/>
              <a:cs typeface="Segoe UI 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8120" y="2452186"/>
            <a:ext cx="47637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40" dirty="0">
                <a:latin typeface="Arial Black"/>
                <a:cs typeface="Arial Black"/>
              </a:rPr>
              <a:t>For</a:t>
            </a:r>
            <a:r>
              <a:rPr sz="1600" spc="-130" dirty="0">
                <a:latin typeface="Arial Black"/>
                <a:cs typeface="Arial Black"/>
              </a:rPr>
              <a:t> </a:t>
            </a:r>
            <a:r>
              <a:rPr sz="1600" spc="-145" dirty="0">
                <a:latin typeface="Arial Black"/>
                <a:cs typeface="Arial Black"/>
              </a:rPr>
              <a:t>products</a:t>
            </a:r>
            <a:r>
              <a:rPr sz="1600" spc="-100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use</a:t>
            </a:r>
            <a:r>
              <a:rPr sz="1600" spc="-110" dirty="0">
                <a:latin typeface="Arial Black"/>
                <a:cs typeface="Arial Black"/>
              </a:rPr>
              <a:t> </a:t>
            </a:r>
            <a:r>
              <a:rPr sz="1600" spc="-150" dirty="0">
                <a:latin typeface="Arial Black"/>
                <a:cs typeface="Arial Black"/>
              </a:rPr>
              <a:t>the</a:t>
            </a:r>
            <a:r>
              <a:rPr sz="1600" spc="-125" dirty="0">
                <a:latin typeface="Arial Black"/>
                <a:cs typeface="Arial Black"/>
              </a:rPr>
              <a:t> </a:t>
            </a:r>
            <a:r>
              <a:rPr sz="1600" spc="-135" dirty="0">
                <a:latin typeface="Arial Black"/>
                <a:cs typeface="Arial Black"/>
              </a:rPr>
              <a:t>traditional</a:t>
            </a:r>
            <a:r>
              <a:rPr sz="1600" spc="-110" dirty="0">
                <a:latin typeface="Arial Black"/>
                <a:cs typeface="Arial Black"/>
              </a:rPr>
              <a:t> </a:t>
            </a:r>
            <a:r>
              <a:rPr sz="1600" spc="-200" dirty="0">
                <a:latin typeface="Arial Black"/>
                <a:cs typeface="Arial Black"/>
              </a:rPr>
              <a:t>glass</a:t>
            </a:r>
            <a:r>
              <a:rPr sz="1600" spc="-85" dirty="0">
                <a:latin typeface="Arial Black"/>
                <a:cs typeface="Arial Black"/>
              </a:rPr>
              <a:t> </a:t>
            </a:r>
            <a:r>
              <a:rPr sz="1600" spc="-135" dirty="0">
                <a:latin typeface="Arial Black"/>
                <a:cs typeface="Arial Black"/>
              </a:rPr>
              <a:t>bottle</a:t>
            </a:r>
            <a:r>
              <a:rPr sz="1600" spc="-125" dirty="0">
                <a:latin typeface="Arial Black"/>
                <a:cs typeface="Arial Black"/>
              </a:rPr>
              <a:t> </a:t>
            </a:r>
            <a:r>
              <a:rPr sz="1600" spc="-100" dirty="0">
                <a:latin typeface="Arial Black"/>
                <a:cs typeface="Arial Black"/>
              </a:rPr>
              <a:t>range: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48533" y="2323072"/>
            <a:ext cx="44704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84275" marR="5080" indent="-1172210">
              <a:lnSpc>
                <a:spcPct val="100000"/>
              </a:lnSpc>
              <a:spcBef>
                <a:spcPts val="95"/>
              </a:spcBef>
            </a:pPr>
            <a:r>
              <a:rPr sz="1600" spc="-140" dirty="0">
                <a:latin typeface="Arial Black"/>
                <a:cs typeface="Arial Black"/>
              </a:rPr>
              <a:t>For</a:t>
            </a:r>
            <a:r>
              <a:rPr sz="1600" spc="-120" dirty="0">
                <a:latin typeface="Arial Black"/>
                <a:cs typeface="Arial Black"/>
              </a:rPr>
              <a:t> </a:t>
            </a:r>
            <a:r>
              <a:rPr sz="1600" spc="-210" dirty="0">
                <a:latin typeface="Arial Black"/>
                <a:cs typeface="Arial Black"/>
              </a:rPr>
              <a:t>TABASCO®</a:t>
            </a:r>
            <a:r>
              <a:rPr sz="1600" spc="-85" dirty="0">
                <a:latin typeface="Arial Black"/>
                <a:cs typeface="Arial Black"/>
              </a:rPr>
              <a:t> </a:t>
            </a:r>
            <a:r>
              <a:rPr sz="1600" spc="-150" dirty="0">
                <a:latin typeface="Arial Black"/>
                <a:cs typeface="Arial Black"/>
              </a:rPr>
              <a:t>Sriracha</a:t>
            </a:r>
            <a:r>
              <a:rPr sz="1600" spc="-95" dirty="0">
                <a:latin typeface="Arial Black"/>
                <a:cs typeface="Arial Black"/>
              </a:rPr>
              <a:t> </a:t>
            </a:r>
            <a:r>
              <a:rPr sz="1600" spc="-114" dirty="0">
                <a:latin typeface="Arial Black"/>
                <a:cs typeface="Arial Black"/>
              </a:rPr>
              <a:t>or</a:t>
            </a:r>
            <a:r>
              <a:rPr sz="1600" spc="-120" dirty="0">
                <a:latin typeface="Arial Black"/>
                <a:cs typeface="Arial Black"/>
              </a:rPr>
              <a:t> </a:t>
            </a:r>
            <a:r>
              <a:rPr sz="1600" spc="-210" dirty="0">
                <a:latin typeface="Arial Black"/>
                <a:cs typeface="Arial Black"/>
              </a:rPr>
              <a:t>TABASCO®</a:t>
            </a:r>
            <a:r>
              <a:rPr sz="1600" spc="-85" dirty="0">
                <a:latin typeface="Arial Black"/>
                <a:cs typeface="Arial Black"/>
              </a:rPr>
              <a:t> </a:t>
            </a:r>
            <a:r>
              <a:rPr sz="1600" spc="-215" dirty="0">
                <a:latin typeface="Arial Black"/>
                <a:cs typeface="Arial Black"/>
              </a:rPr>
              <a:t>Sweet</a:t>
            </a:r>
            <a:r>
              <a:rPr sz="1600" spc="-100" dirty="0">
                <a:latin typeface="Arial Black"/>
                <a:cs typeface="Arial Black"/>
              </a:rPr>
              <a:t> </a:t>
            </a:r>
            <a:r>
              <a:rPr sz="1600" spc="-409" dirty="0">
                <a:latin typeface="Arial Black"/>
                <a:cs typeface="Arial Black"/>
              </a:rPr>
              <a:t>&amp;</a:t>
            </a:r>
            <a:r>
              <a:rPr sz="1600" spc="-160" dirty="0">
                <a:latin typeface="Arial Black"/>
                <a:cs typeface="Arial Black"/>
              </a:rPr>
              <a:t> Spicy</a:t>
            </a:r>
            <a:r>
              <a:rPr sz="1600" spc="-110" dirty="0">
                <a:latin typeface="Arial Black"/>
                <a:cs typeface="Arial Black"/>
              </a:rPr>
              <a:t> </a:t>
            </a:r>
            <a:r>
              <a:rPr sz="1600" spc="-170" dirty="0">
                <a:latin typeface="Arial Black"/>
                <a:cs typeface="Arial Black"/>
              </a:rPr>
              <a:t>squeeze</a:t>
            </a:r>
            <a:r>
              <a:rPr sz="1600" spc="-100" dirty="0">
                <a:latin typeface="Arial Black"/>
                <a:cs typeface="Arial Black"/>
              </a:rPr>
              <a:t> </a:t>
            </a:r>
            <a:r>
              <a:rPr sz="1600" spc="-10" dirty="0">
                <a:latin typeface="Arial Black"/>
                <a:cs typeface="Arial Black"/>
              </a:rPr>
              <a:t>bottles: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4404" y="4957385"/>
            <a:ext cx="4792345" cy="5181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39"/>
              </a:lnSpc>
              <a:spcBef>
                <a:spcPts val="100"/>
              </a:spcBef>
            </a:pPr>
            <a:r>
              <a:rPr sz="1700" spc="-80" dirty="0">
                <a:latin typeface="Arial MT"/>
                <a:cs typeface="Arial MT"/>
              </a:rPr>
              <a:t>TABASCO</a:t>
            </a:r>
            <a:r>
              <a:rPr sz="1700" spc="-60" dirty="0">
                <a:latin typeface="Arial MT"/>
                <a:cs typeface="Arial MT"/>
              </a:rPr>
              <a:t> </a:t>
            </a:r>
            <a:r>
              <a:rPr sz="1700" spc="-25" dirty="0">
                <a:latin typeface="Arial MT"/>
                <a:cs typeface="Arial MT"/>
              </a:rPr>
              <a:t>and</a:t>
            </a:r>
            <a:r>
              <a:rPr sz="1700" spc="-8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the</a:t>
            </a:r>
            <a:r>
              <a:rPr sz="1700" spc="-50" dirty="0">
                <a:latin typeface="Arial MT"/>
                <a:cs typeface="Arial MT"/>
              </a:rPr>
              <a:t> </a:t>
            </a:r>
            <a:r>
              <a:rPr sz="1700" spc="-55" dirty="0">
                <a:latin typeface="Arial MT"/>
                <a:cs typeface="Arial MT"/>
              </a:rPr>
              <a:t>DIAMOND</a:t>
            </a:r>
            <a:r>
              <a:rPr sz="1700" spc="-70" dirty="0">
                <a:latin typeface="Arial MT"/>
                <a:cs typeface="Arial MT"/>
              </a:rPr>
              <a:t> </a:t>
            </a:r>
            <a:r>
              <a:rPr sz="1700" spc="-25" dirty="0">
                <a:latin typeface="Arial MT"/>
                <a:cs typeface="Arial MT"/>
              </a:rPr>
              <a:t>and</a:t>
            </a:r>
            <a:r>
              <a:rPr sz="1700" spc="-80" dirty="0">
                <a:latin typeface="Arial MT"/>
                <a:cs typeface="Arial MT"/>
              </a:rPr>
              <a:t> </a:t>
            </a:r>
            <a:r>
              <a:rPr sz="1700" spc="-75" dirty="0">
                <a:latin typeface="Arial MT"/>
                <a:cs typeface="Arial MT"/>
              </a:rPr>
              <a:t>BOTTLE</a:t>
            </a:r>
            <a:r>
              <a:rPr sz="1700" spc="-65" dirty="0">
                <a:latin typeface="Arial MT"/>
                <a:cs typeface="Arial MT"/>
              </a:rPr>
              <a:t> </a:t>
            </a:r>
            <a:r>
              <a:rPr sz="1700" spc="-55" dirty="0">
                <a:latin typeface="Arial MT"/>
                <a:cs typeface="Arial MT"/>
              </a:rPr>
              <a:t>LOGOS</a:t>
            </a:r>
            <a:endParaRPr sz="1700">
              <a:latin typeface="Arial MT"/>
              <a:cs typeface="Arial MT"/>
            </a:endParaRPr>
          </a:p>
          <a:p>
            <a:pPr marL="120650">
              <a:lnSpc>
                <a:spcPts val="1939"/>
              </a:lnSpc>
            </a:pPr>
            <a:r>
              <a:rPr sz="1700" spc="-10" dirty="0">
                <a:latin typeface="Arial MT"/>
                <a:cs typeface="Arial MT"/>
              </a:rPr>
              <a:t>are</a:t>
            </a:r>
            <a:r>
              <a:rPr sz="1700" spc="-5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trademarks</a:t>
            </a:r>
            <a:r>
              <a:rPr sz="1700" spc="-7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of</a:t>
            </a:r>
            <a:r>
              <a:rPr sz="1700" spc="-40" dirty="0">
                <a:latin typeface="Arial MT"/>
                <a:cs typeface="Arial MT"/>
              </a:rPr>
              <a:t> </a:t>
            </a:r>
            <a:r>
              <a:rPr sz="1700" spc="-25" dirty="0">
                <a:latin typeface="Arial MT"/>
                <a:cs typeface="Arial MT"/>
              </a:rPr>
              <a:t>and</a:t>
            </a:r>
            <a:r>
              <a:rPr sz="1700" spc="-80" dirty="0">
                <a:latin typeface="Arial MT"/>
                <a:cs typeface="Arial MT"/>
              </a:rPr>
              <a:t> </a:t>
            </a:r>
            <a:r>
              <a:rPr sz="1700" spc="-20" dirty="0">
                <a:latin typeface="Arial MT"/>
                <a:cs typeface="Arial MT"/>
              </a:rPr>
              <a:t>licensed</a:t>
            </a:r>
            <a:r>
              <a:rPr sz="1700" spc="-9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by</a:t>
            </a:r>
            <a:r>
              <a:rPr sz="1700" spc="-55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McIlhenny</a:t>
            </a:r>
            <a:r>
              <a:rPr sz="1700" spc="-80" dirty="0">
                <a:latin typeface="Arial MT"/>
                <a:cs typeface="Arial MT"/>
              </a:rPr>
              <a:t> </a:t>
            </a:r>
            <a:r>
              <a:rPr sz="1700" spc="-25" dirty="0">
                <a:latin typeface="Arial MT"/>
                <a:cs typeface="Arial MT"/>
              </a:rPr>
              <a:t>Co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75581" y="4957385"/>
            <a:ext cx="4215765" cy="518159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 indent="219075">
              <a:lnSpc>
                <a:spcPts val="1839"/>
              </a:lnSpc>
              <a:spcBef>
                <a:spcPts val="330"/>
              </a:spcBef>
            </a:pPr>
            <a:r>
              <a:rPr sz="1700" spc="-80" dirty="0">
                <a:latin typeface="Arial MT"/>
                <a:cs typeface="Arial MT"/>
              </a:rPr>
              <a:t>TABASCO</a:t>
            </a:r>
            <a:r>
              <a:rPr sz="1700" spc="-55" dirty="0">
                <a:latin typeface="Arial MT"/>
                <a:cs typeface="Arial MT"/>
              </a:rPr>
              <a:t> </a:t>
            </a:r>
            <a:r>
              <a:rPr sz="1700" spc="-25" dirty="0">
                <a:latin typeface="Arial MT"/>
                <a:cs typeface="Arial MT"/>
              </a:rPr>
              <a:t>and</a:t>
            </a:r>
            <a:r>
              <a:rPr sz="1700" spc="-7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the</a:t>
            </a:r>
            <a:r>
              <a:rPr sz="1700" spc="-55" dirty="0">
                <a:latin typeface="Arial MT"/>
                <a:cs typeface="Arial MT"/>
              </a:rPr>
              <a:t> DIAMOND</a:t>
            </a:r>
            <a:r>
              <a:rPr sz="1700" spc="-65" dirty="0">
                <a:latin typeface="Arial MT"/>
                <a:cs typeface="Arial MT"/>
              </a:rPr>
              <a:t> </a:t>
            </a:r>
            <a:r>
              <a:rPr sz="1700" spc="-105" dirty="0">
                <a:latin typeface="Arial MT"/>
                <a:cs typeface="Arial MT"/>
              </a:rPr>
              <a:t>LOGO</a:t>
            </a:r>
            <a:r>
              <a:rPr sz="1700" spc="-50" dirty="0">
                <a:latin typeface="Arial MT"/>
                <a:cs typeface="Arial MT"/>
              </a:rPr>
              <a:t> </a:t>
            </a:r>
            <a:r>
              <a:rPr sz="1700" spc="-25" dirty="0">
                <a:latin typeface="Arial MT"/>
                <a:cs typeface="Arial MT"/>
              </a:rPr>
              <a:t>are </a:t>
            </a:r>
            <a:r>
              <a:rPr sz="1700" dirty="0">
                <a:latin typeface="Arial MT"/>
                <a:cs typeface="Arial MT"/>
              </a:rPr>
              <a:t>trademarks</a:t>
            </a:r>
            <a:r>
              <a:rPr sz="1700" spc="-6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of</a:t>
            </a:r>
            <a:r>
              <a:rPr sz="1700" spc="-40" dirty="0">
                <a:latin typeface="Arial MT"/>
                <a:cs typeface="Arial MT"/>
              </a:rPr>
              <a:t> </a:t>
            </a:r>
            <a:r>
              <a:rPr sz="1700" spc="-30" dirty="0">
                <a:latin typeface="Arial MT"/>
                <a:cs typeface="Arial MT"/>
              </a:rPr>
              <a:t>and</a:t>
            </a:r>
            <a:r>
              <a:rPr sz="1700" spc="-55" dirty="0">
                <a:latin typeface="Arial MT"/>
                <a:cs typeface="Arial MT"/>
              </a:rPr>
              <a:t> </a:t>
            </a:r>
            <a:r>
              <a:rPr sz="1700" spc="-20" dirty="0">
                <a:latin typeface="Arial MT"/>
                <a:cs typeface="Arial MT"/>
              </a:rPr>
              <a:t>licensed</a:t>
            </a:r>
            <a:r>
              <a:rPr sz="1700" spc="-8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by</a:t>
            </a:r>
            <a:r>
              <a:rPr sz="1700" spc="-55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McIlhenny</a:t>
            </a:r>
            <a:r>
              <a:rPr sz="1700" spc="-80" dirty="0">
                <a:latin typeface="Arial MT"/>
                <a:cs typeface="Arial MT"/>
              </a:rPr>
              <a:t> </a:t>
            </a:r>
            <a:r>
              <a:rPr sz="1700" spc="-25" dirty="0">
                <a:latin typeface="Arial MT"/>
                <a:cs typeface="Arial MT"/>
              </a:rPr>
              <a:t>Co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38014" y="4271655"/>
            <a:ext cx="34988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25" dirty="0">
                <a:latin typeface="Segoe UI Symbol"/>
                <a:cs typeface="Segoe UI Symbol"/>
              </a:rPr>
              <a:t>OR</a:t>
            </a:r>
            <a:endParaRPr sz="1900">
              <a:latin typeface="Segoe UI Symbol"/>
              <a:cs typeface="Segoe UI Symbo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6414" y="270128"/>
            <a:ext cx="6059170" cy="833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300" spc="-395" dirty="0"/>
              <a:t>CREATIVE</a:t>
            </a:r>
            <a:r>
              <a:rPr sz="5300" spc="-650" dirty="0"/>
              <a:t> </a:t>
            </a:r>
            <a:r>
              <a:rPr sz="5300" spc="-330" dirty="0"/>
              <a:t>GUIDELINES</a:t>
            </a:r>
            <a:endParaRPr sz="5300"/>
          </a:p>
        </p:txBody>
      </p:sp>
      <p:sp>
        <p:nvSpPr>
          <p:cNvPr id="3" name="object 3"/>
          <p:cNvSpPr txBox="1"/>
          <p:nvPr/>
        </p:nvSpPr>
        <p:spPr>
          <a:xfrm>
            <a:off x="916939" y="1216890"/>
            <a:ext cx="9379585" cy="318643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sz="2000" spc="-170" dirty="0">
                <a:latin typeface="Arial Black"/>
                <a:cs typeface="Arial Black"/>
              </a:rPr>
              <a:t>For</a:t>
            </a:r>
            <a:r>
              <a:rPr sz="2000" spc="-175" dirty="0">
                <a:latin typeface="Arial Black"/>
                <a:cs typeface="Arial Black"/>
              </a:rPr>
              <a:t> </a:t>
            </a:r>
            <a:r>
              <a:rPr sz="2000" spc="-220" dirty="0">
                <a:latin typeface="Arial Black"/>
                <a:cs typeface="Arial Black"/>
              </a:rPr>
              <a:t>any</a:t>
            </a:r>
            <a:r>
              <a:rPr sz="2000" spc="-160" dirty="0">
                <a:latin typeface="Arial Black"/>
                <a:cs typeface="Arial Black"/>
              </a:rPr>
              <a:t> </a:t>
            </a:r>
            <a:r>
              <a:rPr sz="2000" spc="-195" dirty="0">
                <a:latin typeface="Arial Black"/>
                <a:cs typeface="Arial Black"/>
              </a:rPr>
              <a:t>creative</a:t>
            </a:r>
            <a:r>
              <a:rPr sz="2000" spc="-175" dirty="0">
                <a:latin typeface="Arial Black"/>
                <a:cs typeface="Arial Black"/>
              </a:rPr>
              <a:t> </a:t>
            </a:r>
            <a:r>
              <a:rPr sz="2000" spc="-150" dirty="0">
                <a:latin typeface="Arial Black"/>
                <a:cs typeface="Arial Black"/>
              </a:rPr>
              <a:t>(TVC,</a:t>
            </a:r>
            <a:r>
              <a:rPr sz="2000" spc="-155" dirty="0">
                <a:latin typeface="Arial Black"/>
                <a:cs typeface="Arial Black"/>
              </a:rPr>
              <a:t> </a:t>
            </a:r>
            <a:r>
              <a:rPr sz="2000" spc="-165" dirty="0">
                <a:latin typeface="Arial Black"/>
                <a:cs typeface="Arial Black"/>
              </a:rPr>
              <a:t>radio</a:t>
            </a:r>
            <a:r>
              <a:rPr sz="2000" spc="-160" dirty="0">
                <a:latin typeface="Arial Black"/>
                <a:cs typeface="Arial Black"/>
              </a:rPr>
              <a:t> </a:t>
            </a:r>
            <a:r>
              <a:rPr sz="2000" spc="-190" dirty="0">
                <a:latin typeface="Arial Black"/>
                <a:cs typeface="Arial Black"/>
              </a:rPr>
              <a:t>advertisements,</a:t>
            </a:r>
            <a:r>
              <a:rPr sz="2000" spc="-195" dirty="0">
                <a:latin typeface="Arial Black"/>
                <a:cs typeface="Arial Black"/>
              </a:rPr>
              <a:t> </a:t>
            </a:r>
            <a:r>
              <a:rPr sz="2000" spc="-204" dirty="0">
                <a:latin typeface="Arial Black"/>
                <a:cs typeface="Arial Black"/>
              </a:rPr>
              <a:t>social</a:t>
            </a:r>
            <a:r>
              <a:rPr sz="2000" spc="-190" dirty="0">
                <a:latin typeface="Arial Black"/>
                <a:cs typeface="Arial Black"/>
              </a:rPr>
              <a:t> </a:t>
            </a:r>
            <a:r>
              <a:rPr sz="2000" spc="-204" dirty="0">
                <a:latin typeface="Arial Black"/>
                <a:cs typeface="Arial Black"/>
              </a:rPr>
              <a:t>media</a:t>
            </a:r>
            <a:r>
              <a:rPr sz="2000" spc="-155" dirty="0">
                <a:latin typeface="Arial Black"/>
                <a:cs typeface="Arial Black"/>
              </a:rPr>
              <a:t> </a:t>
            </a:r>
            <a:r>
              <a:rPr sz="2000" spc="-175" dirty="0">
                <a:latin typeface="Arial Black"/>
                <a:cs typeface="Arial Black"/>
              </a:rPr>
              <a:t>content,</a:t>
            </a:r>
            <a:r>
              <a:rPr sz="2000" spc="-190" dirty="0">
                <a:latin typeface="Arial Black"/>
                <a:cs typeface="Arial Black"/>
              </a:rPr>
              <a:t> POSM,</a:t>
            </a:r>
            <a:r>
              <a:rPr sz="2000" spc="-170" dirty="0">
                <a:latin typeface="Arial Black"/>
                <a:cs typeface="Arial Black"/>
              </a:rPr>
              <a:t> </a:t>
            </a:r>
            <a:r>
              <a:rPr sz="2000" spc="-70" dirty="0">
                <a:latin typeface="Arial Black"/>
                <a:cs typeface="Arial Black"/>
              </a:rPr>
              <a:t>etc.), </a:t>
            </a:r>
            <a:r>
              <a:rPr sz="2000" spc="-245" dirty="0">
                <a:latin typeface="Arial Black"/>
                <a:cs typeface="Arial Black"/>
              </a:rPr>
              <a:t>TABASCO®</a:t>
            </a:r>
            <a:r>
              <a:rPr sz="2000" spc="-180" dirty="0">
                <a:latin typeface="Arial Black"/>
                <a:cs typeface="Arial Black"/>
              </a:rPr>
              <a:t> </a:t>
            </a:r>
            <a:r>
              <a:rPr sz="2000" spc="-190" dirty="0">
                <a:latin typeface="Arial Black"/>
                <a:cs typeface="Arial Black"/>
              </a:rPr>
              <a:t>Brand</a:t>
            </a:r>
            <a:r>
              <a:rPr sz="2000" spc="-170" dirty="0">
                <a:latin typeface="Arial Black"/>
                <a:cs typeface="Arial Black"/>
              </a:rPr>
              <a:t> </a:t>
            </a:r>
            <a:r>
              <a:rPr sz="2000" spc="-210" dirty="0">
                <a:latin typeface="Arial Black"/>
                <a:cs typeface="Arial Black"/>
              </a:rPr>
              <a:t>does</a:t>
            </a:r>
            <a:r>
              <a:rPr sz="2000" spc="-180" dirty="0">
                <a:latin typeface="Arial Black"/>
                <a:cs typeface="Arial Black"/>
              </a:rPr>
              <a:t> </a:t>
            </a:r>
            <a:r>
              <a:rPr sz="2000" spc="-170" dirty="0">
                <a:latin typeface="Arial Black"/>
                <a:cs typeface="Arial Black"/>
              </a:rPr>
              <a:t>not </a:t>
            </a:r>
            <a:r>
              <a:rPr sz="2000" spc="-195" dirty="0">
                <a:latin typeface="Arial Black"/>
                <a:cs typeface="Arial Black"/>
              </a:rPr>
              <a:t>condone </a:t>
            </a:r>
            <a:r>
              <a:rPr sz="2000" spc="-180" dirty="0">
                <a:latin typeface="Arial Black"/>
                <a:cs typeface="Arial Black"/>
              </a:rPr>
              <a:t>the</a:t>
            </a:r>
            <a:r>
              <a:rPr sz="2000" spc="-155" dirty="0">
                <a:latin typeface="Arial Black"/>
                <a:cs typeface="Arial Black"/>
              </a:rPr>
              <a:t> </a:t>
            </a:r>
            <a:r>
              <a:rPr sz="2000" spc="-65" dirty="0">
                <a:latin typeface="Arial Black"/>
                <a:cs typeface="Arial Black"/>
              </a:rPr>
              <a:t>following:</a:t>
            </a:r>
            <a:endParaRPr sz="20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90"/>
              </a:spcBef>
            </a:pPr>
            <a:endParaRPr sz="2000">
              <a:latin typeface="Arial Black"/>
              <a:cs typeface="Arial Black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800" dirty="0">
                <a:latin typeface="Calibri"/>
                <a:cs typeface="Calibri"/>
              </a:rPr>
              <a:t>Anything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that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obscene,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abusive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defamatory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800" spc="-10" dirty="0">
                <a:latin typeface="Calibri"/>
                <a:cs typeface="Calibri"/>
              </a:rPr>
              <a:t>Containing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vulgar/inappropriate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language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800" dirty="0">
                <a:latin typeface="Calibri"/>
                <a:cs typeface="Calibri"/>
              </a:rPr>
              <a:t>Bullying/making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others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feel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uncomfortable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800" spc="-10" dirty="0">
                <a:latin typeface="Calibri"/>
                <a:cs typeface="Calibri"/>
              </a:rPr>
              <a:t>Fraudulent,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deceptive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misleading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800" dirty="0">
                <a:latin typeface="Calibri"/>
                <a:cs typeface="Calibri"/>
              </a:rPr>
              <a:t>Including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religious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political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topics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800" dirty="0">
                <a:latin typeface="Calibri"/>
                <a:cs typeface="Calibri"/>
              </a:rPr>
              <a:t>Anything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that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may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violation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someone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else's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ownership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intellectual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property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rights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800" dirty="0">
                <a:latin typeface="Calibri"/>
                <a:cs typeface="Calibri"/>
              </a:rPr>
              <a:t>Anything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that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may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violation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any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law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regulation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800" dirty="0">
                <a:latin typeface="Calibri"/>
                <a:cs typeface="Calibri"/>
              </a:rPr>
              <a:t>Uses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TABASCO®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Brand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bottle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cause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harm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anyone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170" dirty="0">
                <a:solidFill>
                  <a:srgbClr val="F40000"/>
                </a:solidFill>
              </a:rPr>
              <a:t>#1</a:t>
            </a:r>
            <a:r>
              <a:rPr spc="-155" dirty="0">
                <a:solidFill>
                  <a:srgbClr val="F40000"/>
                </a:solidFill>
              </a:rPr>
              <a:t> </a:t>
            </a:r>
            <a:r>
              <a:rPr spc="-185" dirty="0">
                <a:solidFill>
                  <a:srgbClr val="F40000"/>
                </a:solidFill>
              </a:rPr>
              <a:t>MOST</a:t>
            </a:r>
            <a:r>
              <a:rPr spc="-150" dirty="0">
                <a:solidFill>
                  <a:srgbClr val="F40000"/>
                </a:solidFill>
              </a:rPr>
              <a:t> </a:t>
            </a:r>
            <a:r>
              <a:rPr spc="-195" dirty="0">
                <a:solidFill>
                  <a:srgbClr val="F40000"/>
                </a:solidFill>
              </a:rPr>
              <a:t>FOLLOWED</a:t>
            </a:r>
            <a:r>
              <a:rPr spc="-150" dirty="0">
                <a:solidFill>
                  <a:srgbClr val="F40000"/>
                </a:solidFill>
              </a:rPr>
              <a:t> </a:t>
            </a:r>
            <a:r>
              <a:rPr spc="-180" dirty="0">
                <a:solidFill>
                  <a:srgbClr val="F40000"/>
                </a:solidFill>
              </a:rPr>
              <a:t>HOT</a:t>
            </a:r>
            <a:r>
              <a:rPr spc="-130" dirty="0">
                <a:solidFill>
                  <a:srgbClr val="F40000"/>
                </a:solidFill>
              </a:rPr>
              <a:t> </a:t>
            </a:r>
            <a:r>
              <a:rPr spc="-195" dirty="0">
                <a:solidFill>
                  <a:srgbClr val="F40000"/>
                </a:solidFill>
              </a:rPr>
              <a:t>SAUCE</a:t>
            </a:r>
            <a:r>
              <a:rPr spc="-150" dirty="0">
                <a:solidFill>
                  <a:srgbClr val="F40000"/>
                </a:solidFill>
              </a:rPr>
              <a:t> </a:t>
            </a:r>
            <a:r>
              <a:rPr spc="-204" dirty="0">
                <a:solidFill>
                  <a:srgbClr val="F40000"/>
                </a:solidFill>
              </a:rPr>
              <a:t>BRAND</a:t>
            </a:r>
            <a:r>
              <a:rPr spc="-150" dirty="0">
                <a:solidFill>
                  <a:srgbClr val="F40000"/>
                </a:solidFill>
              </a:rPr>
              <a:t> </a:t>
            </a:r>
            <a:r>
              <a:rPr spc="-175" dirty="0"/>
              <a:t>ACROSS</a:t>
            </a:r>
            <a:r>
              <a:rPr spc="-165" dirty="0"/>
              <a:t> </a:t>
            </a:r>
            <a:r>
              <a:rPr spc="-25" dirty="0"/>
              <a:t>ALL </a:t>
            </a:r>
            <a:r>
              <a:rPr spc="-200" dirty="0"/>
              <a:t>MAJOR</a:t>
            </a:r>
            <a:r>
              <a:rPr spc="-135" dirty="0"/>
              <a:t> </a:t>
            </a:r>
            <a:r>
              <a:rPr spc="-170" dirty="0"/>
              <a:t>SOCIAL</a:t>
            </a:r>
            <a:r>
              <a:rPr spc="-135" dirty="0"/>
              <a:t> </a:t>
            </a:r>
            <a:r>
              <a:rPr spc="-185" dirty="0"/>
              <a:t>MEDIA</a:t>
            </a:r>
            <a:r>
              <a:rPr spc="-105" dirty="0"/>
              <a:t> </a:t>
            </a:r>
            <a:r>
              <a:rPr spc="-210" dirty="0"/>
              <a:t>PLATFORMS</a:t>
            </a:r>
            <a:r>
              <a:rPr spc="-135" dirty="0"/>
              <a:t> </a:t>
            </a:r>
            <a:r>
              <a:rPr spc="-220" dirty="0"/>
              <a:t>GLOBALLY</a:t>
            </a:r>
            <a:r>
              <a:rPr spc="-130" dirty="0"/>
              <a:t> </a:t>
            </a:r>
            <a:r>
              <a:rPr spc="-10" dirty="0"/>
              <a:t>ACROSS </a:t>
            </a:r>
            <a:r>
              <a:rPr spc="-210" dirty="0"/>
              <a:t>TIKTOK,</a:t>
            </a:r>
            <a:r>
              <a:rPr spc="-105" dirty="0"/>
              <a:t> </a:t>
            </a:r>
            <a:r>
              <a:rPr spc="-190" dirty="0"/>
              <a:t>INSTAGRAM,</a:t>
            </a:r>
            <a:r>
              <a:rPr spc="-145" dirty="0"/>
              <a:t> </a:t>
            </a:r>
            <a:r>
              <a:rPr spc="-190" dirty="0"/>
              <a:t>FACEBOOK,</a:t>
            </a:r>
            <a:r>
              <a:rPr spc="-120" dirty="0"/>
              <a:t> </a:t>
            </a:r>
            <a:r>
              <a:rPr spc="-225" dirty="0"/>
              <a:t>TWITTER</a:t>
            </a:r>
            <a:r>
              <a:rPr spc="-80" dirty="0"/>
              <a:t> </a:t>
            </a:r>
            <a:r>
              <a:rPr spc="-170" dirty="0"/>
              <a:t>AND</a:t>
            </a:r>
            <a:r>
              <a:rPr spc="-125" dirty="0"/>
              <a:t> </a:t>
            </a:r>
            <a:r>
              <a:rPr spc="-170" dirty="0"/>
              <a:t>PINTEREST</a:t>
            </a:r>
          </a:p>
          <a:p>
            <a:pPr marL="12700">
              <a:lnSpc>
                <a:spcPct val="100000"/>
              </a:lnSpc>
              <a:spcBef>
                <a:spcPts val="2080"/>
              </a:spcBef>
            </a:pPr>
            <a:r>
              <a:rPr spc="-165" dirty="0">
                <a:solidFill>
                  <a:srgbClr val="F40000"/>
                </a:solidFill>
              </a:rPr>
              <a:t>4.3MM</a:t>
            </a:r>
            <a:r>
              <a:rPr spc="-130" dirty="0">
                <a:solidFill>
                  <a:srgbClr val="F40000"/>
                </a:solidFill>
              </a:rPr>
              <a:t> </a:t>
            </a:r>
            <a:r>
              <a:rPr spc="-204" dirty="0">
                <a:solidFill>
                  <a:srgbClr val="F40000"/>
                </a:solidFill>
              </a:rPr>
              <a:t>FOLLOWERS</a:t>
            </a:r>
            <a:r>
              <a:rPr spc="-145" dirty="0">
                <a:solidFill>
                  <a:srgbClr val="F40000"/>
                </a:solidFill>
              </a:rPr>
              <a:t> </a:t>
            </a:r>
            <a:r>
              <a:rPr spc="-175" dirty="0"/>
              <a:t>ACROSS</a:t>
            </a:r>
            <a:r>
              <a:rPr spc="-160" dirty="0"/>
              <a:t> </a:t>
            </a:r>
            <a:r>
              <a:rPr spc="-215" dirty="0"/>
              <a:t>OUR</a:t>
            </a:r>
            <a:r>
              <a:rPr spc="-140" dirty="0"/>
              <a:t> </a:t>
            </a:r>
            <a:r>
              <a:rPr spc="-200" dirty="0"/>
              <a:t>MAJOR</a:t>
            </a:r>
            <a:r>
              <a:rPr spc="-140" dirty="0"/>
              <a:t> </a:t>
            </a:r>
            <a:r>
              <a:rPr spc="-65" dirty="0"/>
              <a:t>PLATFORMS</a:t>
            </a:r>
          </a:p>
          <a:p>
            <a:pPr marL="12700" marR="27940">
              <a:lnSpc>
                <a:spcPct val="200000"/>
              </a:lnSpc>
              <a:spcBef>
                <a:spcPts val="25"/>
              </a:spcBef>
            </a:pPr>
            <a:r>
              <a:rPr spc="-210" dirty="0">
                <a:solidFill>
                  <a:srgbClr val="F40000"/>
                </a:solidFill>
              </a:rPr>
              <a:t>X2</a:t>
            </a:r>
            <a:r>
              <a:rPr spc="-140" dirty="0">
                <a:solidFill>
                  <a:srgbClr val="F40000"/>
                </a:solidFill>
              </a:rPr>
              <a:t> </a:t>
            </a:r>
            <a:r>
              <a:rPr spc="-180" dirty="0">
                <a:solidFill>
                  <a:srgbClr val="F40000"/>
                </a:solidFill>
              </a:rPr>
              <a:t>DEDICATED</a:t>
            </a:r>
            <a:r>
              <a:rPr spc="-90" dirty="0">
                <a:solidFill>
                  <a:srgbClr val="F40000"/>
                </a:solidFill>
              </a:rPr>
              <a:t> </a:t>
            </a:r>
            <a:r>
              <a:rPr spc="-200" dirty="0">
                <a:solidFill>
                  <a:srgbClr val="F40000"/>
                </a:solidFill>
              </a:rPr>
              <a:t>GLOBAL</a:t>
            </a:r>
            <a:r>
              <a:rPr spc="-135" dirty="0">
                <a:solidFill>
                  <a:srgbClr val="F40000"/>
                </a:solidFill>
              </a:rPr>
              <a:t> </a:t>
            </a:r>
            <a:r>
              <a:rPr spc="-195" dirty="0">
                <a:solidFill>
                  <a:srgbClr val="F40000"/>
                </a:solidFill>
              </a:rPr>
              <a:t>PLATFORMS</a:t>
            </a:r>
            <a:r>
              <a:rPr spc="-195" dirty="0">
                <a:solidFill>
                  <a:srgbClr val="F50000"/>
                </a:solidFill>
              </a:rPr>
              <a:t>:</a:t>
            </a:r>
            <a:r>
              <a:rPr spc="-145" dirty="0">
                <a:solidFill>
                  <a:srgbClr val="F50000"/>
                </a:solidFill>
              </a:rPr>
              <a:t> </a:t>
            </a:r>
            <a:r>
              <a:rPr spc="-195" dirty="0"/>
              <a:t>INSTAGRAM</a:t>
            </a:r>
            <a:r>
              <a:rPr spc="-135" dirty="0"/>
              <a:t> </a:t>
            </a:r>
            <a:r>
              <a:rPr spc="-375" dirty="0"/>
              <a:t>&amp;</a:t>
            </a:r>
            <a:r>
              <a:rPr spc="-130" dirty="0"/>
              <a:t> </a:t>
            </a:r>
            <a:r>
              <a:rPr spc="-170" dirty="0"/>
              <a:t>TIKTOK </a:t>
            </a:r>
            <a:r>
              <a:rPr spc="-114" dirty="0">
                <a:solidFill>
                  <a:srgbClr val="F40000"/>
                </a:solidFill>
              </a:rPr>
              <a:t>46.7%</a:t>
            </a:r>
            <a:r>
              <a:rPr spc="-150" dirty="0">
                <a:solidFill>
                  <a:srgbClr val="F40000"/>
                </a:solidFill>
              </a:rPr>
              <a:t> </a:t>
            </a:r>
            <a:r>
              <a:rPr spc="-170" dirty="0"/>
              <a:t>OF</a:t>
            </a:r>
            <a:r>
              <a:rPr spc="-140" dirty="0"/>
              <a:t> </a:t>
            </a:r>
            <a:r>
              <a:rPr spc="-215" dirty="0"/>
              <a:t>OUR</a:t>
            </a:r>
            <a:r>
              <a:rPr spc="-135" dirty="0"/>
              <a:t> </a:t>
            </a:r>
            <a:r>
              <a:rPr spc="-204" dirty="0"/>
              <a:t>FOLLOWERS</a:t>
            </a:r>
            <a:r>
              <a:rPr spc="-150" dirty="0"/>
              <a:t> </a:t>
            </a:r>
            <a:r>
              <a:rPr spc="-160" dirty="0"/>
              <a:t>ON</a:t>
            </a:r>
            <a:r>
              <a:rPr spc="-145" dirty="0"/>
              <a:t> </a:t>
            </a:r>
            <a:r>
              <a:rPr spc="-195" dirty="0"/>
              <a:t>INSTAGRAM</a:t>
            </a:r>
            <a:r>
              <a:rPr spc="-160" dirty="0"/>
              <a:t> </a:t>
            </a:r>
            <a:r>
              <a:rPr spc="-210" dirty="0"/>
              <a:t>ARE</a:t>
            </a:r>
            <a:r>
              <a:rPr spc="-150" dirty="0"/>
              <a:t> </a:t>
            </a:r>
            <a:r>
              <a:rPr spc="-60" dirty="0"/>
              <a:t>BETWEEN</a:t>
            </a:r>
          </a:p>
          <a:p>
            <a:pPr marL="12700">
              <a:lnSpc>
                <a:spcPct val="100000"/>
              </a:lnSpc>
            </a:pPr>
            <a:r>
              <a:rPr spc="-170" dirty="0"/>
              <a:t>18-</a:t>
            </a:r>
            <a:r>
              <a:rPr spc="-35" dirty="0"/>
              <a:t>34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92826" y="5937896"/>
            <a:ext cx="4329430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40" dirty="0">
                <a:latin typeface="Arial MT"/>
                <a:cs typeface="Arial MT"/>
              </a:rPr>
              <a:t>To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learn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more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about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how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40" dirty="0">
                <a:latin typeface="Arial MT"/>
                <a:cs typeface="Arial MT"/>
              </a:rPr>
              <a:t>we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#LightThingsUp,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follow</a:t>
            </a:r>
            <a:r>
              <a:rPr sz="1400" spc="-25" dirty="0">
                <a:latin typeface="Arial MT"/>
                <a:cs typeface="Arial MT"/>
              </a:rPr>
              <a:t> us </a:t>
            </a:r>
            <a:r>
              <a:rPr sz="1400" dirty="0">
                <a:latin typeface="Arial MT"/>
                <a:cs typeface="Arial MT"/>
              </a:rPr>
              <a:t>on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u="sng" spc="-3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2"/>
              </a:rPr>
              <a:t>Facebook</a:t>
            </a:r>
            <a:r>
              <a:rPr sz="1400" spc="-35" dirty="0">
                <a:latin typeface="Arial MT"/>
                <a:cs typeface="Arial MT"/>
              </a:rPr>
              <a:t>,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u="sng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3"/>
              </a:rPr>
              <a:t>Instagram</a:t>
            </a:r>
            <a:r>
              <a:rPr sz="1400" spc="-10" dirty="0">
                <a:latin typeface="Arial MT"/>
                <a:cs typeface="Arial MT"/>
              </a:rPr>
              <a:t>,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4"/>
              </a:rPr>
              <a:t>Twitter</a:t>
            </a:r>
            <a:r>
              <a:rPr sz="1400" dirty="0">
                <a:latin typeface="Arial MT"/>
                <a:cs typeface="Arial MT"/>
              </a:rPr>
              <a:t>,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u="sng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5"/>
              </a:rPr>
              <a:t>TikTok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and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u="sng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6"/>
              </a:rPr>
              <a:t>LinkedIn</a:t>
            </a:r>
            <a:r>
              <a:rPr sz="1400" spc="-10" dirty="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467355" y="1837944"/>
            <a:ext cx="809243" cy="4556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02692" y="1837944"/>
            <a:ext cx="454151" cy="4556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178326" y="5313641"/>
            <a:ext cx="1197720" cy="119771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668523" y="2350008"/>
            <a:ext cx="2435339" cy="4447031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02692" y="2350007"/>
            <a:ext cx="2385060" cy="4457700"/>
            <a:chOff x="202692" y="2350007"/>
            <a:chExt cx="2385060" cy="4457700"/>
          </a:xfrm>
        </p:grpSpPr>
        <p:pic>
          <p:nvPicPr>
            <p:cNvPr id="9" name="object 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2692" y="2350007"/>
              <a:ext cx="2385059" cy="128320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2692" y="3633215"/>
              <a:ext cx="2368295" cy="3174492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77964" rIns="0" bIns="0" rtlCol="0">
            <a:spAutoFit/>
          </a:bodyPr>
          <a:lstStyle/>
          <a:p>
            <a:pPr algn="ctr">
              <a:lnSpc>
                <a:spcPts val="6475"/>
              </a:lnSpc>
              <a:spcBef>
                <a:spcPts val="100"/>
              </a:spcBef>
            </a:pPr>
            <a:r>
              <a:rPr spc="-484" dirty="0"/>
              <a:t>GLOBAL</a:t>
            </a:r>
            <a:r>
              <a:rPr spc="-640" dirty="0"/>
              <a:t> </a:t>
            </a:r>
            <a:r>
              <a:rPr spc="-310" dirty="0"/>
              <a:t>SOCIAL</a:t>
            </a:r>
            <a:r>
              <a:rPr spc="-635" dirty="0"/>
              <a:t> </a:t>
            </a:r>
            <a:r>
              <a:rPr spc="-305" dirty="0"/>
              <a:t>MEDIA</a:t>
            </a:r>
          </a:p>
          <a:p>
            <a:pPr marL="12065" marR="5080" algn="ctr">
              <a:lnSpc>
                <a:spcPts val="2160"/>
              </a:lnSpc>
              <a:spcBef>
                <a:spcPts val="265"/>
              </a:spcBef>
            </a:pPr>
            <a:r>
              <a:rPr sz="2000" b="0" spc="-130" dirty="0">
                <a:solidFill>
                  <a:srgbClr val="000000"/>
                </a:solidFill>
                <a:latin typeface="Arial Black"/>
                <a:cs typeface="Arial Black"/>
              </a:rPr>
              <a:t>If</a:t>
            </a:r>
            <a:r>
              <a:rPr sz="2000" b="0" spc="-15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2000" b="0" spc="-175" dirty="0">
                <a:solidFill>
                  <a:srgbClr val="000000"/>
                </a:solidFill>
                <a:latin typeface="Arial Black"/>
                <a:cs typeface="Arial Black"/>
              </a:rPr>
              <a:t>you’re </a:t>
            </a:r>
            <a:r>
              <a:rPr sz="2000" b="0" spc="-185" dirty="0">
                <a:solidFill>
                  <a:srgbClr val="000000"/>
                </a:solidFill>
                <a:latin typeface="Arial Black"/>
                <a:cs typeface="Arial Black"/>
              </a:rPr>
              <a:t>posting</a:t>
            </a:r>
            <a:r>
              <a:rPr sz="2000" b="0" spc="-19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2000" b="0" spc="-190" dirty="0">
                <a:solidFill>
                  <a:srgbClr val="000000"/>
                </a:solidFill>
                <a:latin typeface="Arial Black"/>
                <a:cs typeface="Arial Black"/>
              </a:rPr>
              <a:t>about</a:t>
            </a:r>
            <a:r>
              <a:rPr sz="2000" b="0" spc="-175" dirty="0">
                <a:solidFill>
                  <a:srgbClr val="000000"/>
                </a:solidFill>
                <a:latin typeface="Arial Black"/>
                <a:cs typeface="Arial Black"/>
              </a:rPr>
              <a:t> your</a:t>
            </a:r>
            <a:r>
              <a:rPr sz="2000" b="0" spc="-180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2000" b="0" spc="-165" dirty="0">
                <a:solidFill>
                  <a:srgbClr val="000000"/>
                </a:solidFill>
                <a:latin typeface="Arial Black"/>
                <a:cs typeface="Arial Black"/>
              </a:rPr>
              <a:t>partnership</a:t>
            </a:r>
            <a:r>
              <a:rPr sz="2000" b="0" spc="-19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2000" b="0" spc="-180" dirty="0">
                <a:solidFill>
                  <a:srgbClr val="000000"/>
                </a:solidFill>
                <a:latin typeface="Arial Black"/>
                <a:cs typeface="Arial Black"/>
              </a:rPr>
              <a:t>on </a:t>
            </a:r>
            <a:r>
              <a:rPr sz="2000" b="0" spc="-204" dirty="0">
                <a:solidFill>
                  <a:srgbClr val="000000"/>
                </a:solidFill>
                <a:latin typeface="Arial Black"/>
                <a:cs typeface="Arial Black"/>
              </a:rPr>
              <a:t>social</a:t>
            </a:r>
            <a:r>
              <a:rPr sz="2000" b="0" spc="-19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2000" b="0" spc="-190" dirty="0">
                <a:solidFill>
                  <a:srgbClr val="000000"/>
                </a:solidFill>
                <a:latin typeface="Arial Black"/>
                <a:cs typeface="Arial Black"/>
              </a:rPr>
              <a:t>media,</a:t>
            </a:r>
            <a:r>
              <a:rPr sz="2000" b="0" spc="-17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2000" b="0" spc="-215" dirty="0">
                <a:solidFill>
                  <a:srgbClr val="000000"/>
                </a:solidFill>
                <a:latin typeface="Arial Black"/>
                <a:cs typeface="Arial Black"/>
              </a:rPr>
              <a:t>please</a:t>
            </a:r>
            <a:r>
              <a:rPr sz="2000" b="0" spc="-17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2000" b="0" spc="-204" dirty="0">
                <a:solidFill>
                  <a:srgbClr val="000000"/>
                </a:solidFill>
                <a:latin typeface="Arial Black"/>
                <a:cs typeface="Arial Black"/>
              </a:rPr>
              <a:t>send</a:t>
            </a:r>
            <a:r>
              <a:rPr sz="2000" b="0" spc="-17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2000" b="0" spc="-220" dirty="0">
                <a:solidFill>
                  <a:srgbClr val="000000"/>
                </a:solidFill>
                <a:latin typeface="Arial Black"/>
                <a:cs typeface="Arial Black"/>
              </a:rPr>
              <a:t>any</a:t>
            </a:r>
            <a:r>
              <a:rPr sz="2000" b="0" spc="-160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2000" b="0" spc="-195" dirty="0">
                <a:solidFill>
                  <a:srgbClr val="000000"/>
                </a:solidFill>
                <a:latin typeface="Arial Black"/>
                <a:cs typeface="Arial Black"/>
              </a:rPr>
              <a:t>creative</a:t>
            </a:r>
            <a:r>
              <a:rPr sz="2000" b="0" spc="-200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2000" b="0" spc="-170" dirty="0">
                <a:solidFill>
                  <a:srgbClr val="000000"/>
                </a:solidFill>
                <a:latin typeface="Arial Black"/>
                <a:cs typeface="Arial Black"/>
              </a:rPr>
              <a:t>to </a:t>
            </a:r>
            <a:r>
              <a:rPr sz="2000" b="0" spc="-20" dirty="0">
                <a:solidFill>
                  <a:srgbClr val="000000"/>
                </a:solidFill>
                <a:latin typeface="Arial Black"/>
                <a:cs typeface="Arial Black"/>
              </a:rPr>
              <a:t>your </a:t>
            </a:r>
            <a:r>
              <a:rPr sz="2000" b="0" spc="-245" dirty="0">
                <a:solidFill>
                  <a:srgbClr val="000000"/>
                </a:solidFill>
                <a:latin typeface="Arial Black"/>
                <a:cs typeface="Arial Black"/>
              </a:rPr>
              <a:t>TABASCO®</a:t>
            </a:r>
            <a:r>
              <a:rPr sz="2000" b="0" spc="-17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2000" b="0" spc="-190" dirty="0">
                <a:solidFill>
                  <a:srgbClr val="000000"/>
                </a:solidFill>
                <a:latin typeface="Arial Black"/>
                <a:cs typeface="Arial Black"/>
              </a:rPr>
              <a:t>Brand</a:t>
            </a:r>
            <a:r>
              <a:rPr sz="2000" b="0" spc="-160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2000" b="0" spc="-204" dirty="0">
                <a:solidFill>
                  <a:srgbClr val="000000"/>
                </a:solidFill>
                <a:latin typeface="Arial Black"/>
                <a:cs typeface="Arial Black"/>
              </a:rPr>
              <a:t>contact</a:t>
            </a:r>
            <a:r>
              <a:rPr sz="2000" b="0" spc="-16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2000" b="0" spc="-110" dirty="0">
                <a:solidFill>
                  <a:srgbClr val="000000"/>
                </a:solidFill>
                <a:latin typeface="Arial Black"/>
                <a:cs typeface="Arial Black"/>
              </a:rPr>
              <a:t>for</a:t>
            </a:r>
            <a:r>
              <a:rPr sz="2000" b="0" spc="-19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2000" b="0" spc="-185" dirty="0">
                <a:solidFill>
                  <a:srgbClr val="000000"/>
                </a:solidFill>
                <a:latin typeface="Arial Black"/>
                <a:cs typeface="Arial Black"/>
              </a:rPr>
              <a:t>consideration</a:t>
            </a:r>
            <a:r>
              <a:rPr sz="2000" b="0" spc="-17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2000" b="0" spc="-180" dirty="0">
                <a:solidFill>
                  <a:srgbClr val="000000"/>
                </a:solidFill>
                <a:latin typeface="Arial Black"/>
                <a:cs typeface="Arial Black"/>
              </a:rPr>
              <a:t>on</a:t>
            </a:r>
            <a:r>
              <a:rPr sz="2000" b="0" spc="-170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2000" b="0" spc="-180" dirty="0">
                <a:solidFill>
                  <a:srgbClr val="000000"/>
                </a:solidFill>
                <a:latin typeface="Arial Black"/>
                <a:cs typeface="Arial Black"/>
              </a:rPr>
              <a:t>the</a:t>
            </a:r>
            <a:r>
              <a:rPr sz="2000" b="0" spc="-150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2000" b="0" spc="-195" dirty="0">
                <a:solidFill>
                  <a:srgbClr val="000000"/>
                </a:solidFill>
                <a:latin typeface="Arial Black"/>
                <a:cs typeface="Arial Black"/>
              </a:rPr>
              <a:t>global</a:t>
            </a:r>
            <a:r>
              <a:rPr sz="2000" b="0" spc="-16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2000" b="0" spc="-245" dirty="0">
                <a:solidFill>
                  <a:srgbClr val="000000"/>
                </a:solidFill>
                <a:latin typeface="Arial Black"/>
                <a:cs typeface="Arial Black"/>
              </a:rPr>
              <a:t>TABASCO®</a:t>
            </a:r>
            <a:r>
              <a:rPr sz="2000" b="0" spc="-17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2000" b="0" spc="-190" dirty="0">
                <a:solidFill>
                  <a:srgbClr val="000000"/>
                </a:solidFill>
                <a:latin typeface="Arial Black"/>
                <a:cs typeface="Arial Black"/>
              </a:rPr>
              <a:t>Brand</a:t>
            </a:r>
            <a:r>
              <a:rPr sz="2000" b="0" spc="-160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2000" b="0" spc="-30" dirty="0">
                <a:solidFill>
                  <a:srgbClr val="000000"/>
                </a:solidFill>
                <a:latin typeface="Arial Black"/>
                <a:cs typeface="Arial Black"/>
              </a:rPr>
              <a:t>channels</a:t>
            </a:r>
            <a:endParaRPr sz="20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z="3200" spc="-225" dirty="0">
                <a:solidFill>
                  <a:srgbClr val="FFFFFF"/>
                </a:solidFill>
              </a:rPr>
              <a:t>PLEASE</a:t>
            </a:r>
            <a:r>
              <a:rPr sz="3200" spc="-390" dirty="0">
                <a:solidFill>
                  <a:srgbClr val="FFFFFF"/>
                </a:solidFill>
              </a:rPr>
              <a:t> </a:t>
            </a:r>
            <a:r>
              <a:rPr sz="3200" spc="-229" dirty="0">
                <a:solidFill>
                  <a:srgbClr val="FFFFFF"/>
                </a:solidFill>
              </a:rPr>
              <a:t>REACH</a:t>
            </a:r>
            <a:r>
              <a:rPr sz="3200" spc="-375" dirty="0">
                <a:solidFill>
                  <a:srgbClr val="FFFFFF"/>
                </a:solidFill>
              </a:rPr>
              <a:t> </a:t>
            </a:r>
            <a:r>
              <a:rPr sz="3200" spc="-409" dirty="0">
                <a:solidFill>
                  <a:srgbClr val="FFFFFF"/>
                </a:solidFill>
              </a:rPr>
              <a:t>OUT</a:t>
            </a:r>
            <a:r>
              <a:rPr sz="3200" spc="-370" dirty="0">
                <a:solidFill>
                  <a:srgbClr val="FFFFFF"/>
                </a:solidFill>
              </a:rPr>
              <a:t> </a:t>
            </a:r>
            <a:r>
              <a:rPr sz="3200" spc="-430" dirty="0">
                <a:solidFill>
                  <a:srgbClr val="FFFFFF"/>
                </a:solidFill>
              </a:rPr>
              <a:t>TO</a:t>
            </a:r>
            <a:r>
              <a:rPr sz="3200" spc="-385" dirty="0">
                <a:solidFill>
                  <a:srgbClr val="FFFFFF"/>
                </a:solidFill>
              </a:rPr>
              <a:t> </a:t>
            </a:r>
            <a:r>
              <a:rPr sz="3200" spc="-340" dirty="0">
                <a:solidFill>
                  <a:srgbClr val="FFFFFF"/>
                </a:solidFill>
              </a:rPr>
              <a:t>YOUR</a:t>
            </a:r>
            <a:r>
              <a:rPr sz="3200" spc="-360" dirty="0">
                <a:solidFill>
                  <a:srgbClr val="FFFFFF"/>
                </a:solidFill>
              </a:rPr>
              <a:t> </a:t>
            </a:r>
            <a:r>
              <a:rPr sz="3200" spc="-325" dirty="0">
                <a:solidFill>
                  <a:srgbClr val="FFFFFF"/>
                </a:solidFill>
              </a:rPr>
              <a:t>TABASCO®</a:t>
            </a:r>
            <a:r>
              <a:rPr sz="3200" spc="-409" dirty="0">
                <a:solidFill>
                  <a:srgbClr val="FFFFFF"/>
                </a:solidFill>
              </a:rPr>
              <a:t> </a:t>
            </a:r>
            <a:r>
              <a:rPr sz="3200" spc="-160" dirty="0">
                <a:solidFill>
                  <a:srgbClr val="FFFFFF"/>
                </a:solidFill>
              </a:rPr>
              <a:t>BRAND</a:t>
            </a:r>
            <a:r>
              <a:rPr sz="3200" spc="-385" dirty="0">
                <a:solidFill>
                  <a:srgbClr val="FFFFFF"/>
                </a:solidFill>
              </a:rPr>
              <a:t> </a:t>
            </a:r>
            <a:r>
              <a:rPr sz="3200" spc="-310" dirty="0">
                <a:solidFill>
                  <a:srgbClr val="FFFFFF"/>
                </a:solidFill>
              </a:rPr>
              <a:t>CONTACT</a:t>
            </a:r>
            <a:r>
              <a:rPr sz="3200" spc="-390" dirty="0">
                <a:solidFill>
                  <a:srgbClr val="FFFFFF"/>
                </a:solidFill>
              </a:rPr>
              <a:t> </a:t>
            </a:r>
            <a:r>
              <a:rPr sz="3200" spc="-325" dirty="0">
                <a:solidFill>
                  <a:srgbClr val="FFFFFF"/>
                </a:solidFill>
              </a:rPr>
              <a:t>FOR</a:t>
            </a:r>
            <a:r>
              <a:rPr sz="3200" spc="-365" dirty="0">
                <a:solidFill>
                  <a:srgbClr val="FFFFFF"/>
                </a:solidFill>
              </a:rPr>
              <a:t> </a:t>
            </a:r>
            <a:r>
              <a:rPr sz="3200" spc="-25" dirty="0">
                <a:solidFill>
                  <a:srgbClr val="FFFFFF"/>
                </a:solidFill>
              </a:rPr>
              <a:t>ANY </a:t>
            </a:r>
            <a:r>
              <a:rPr sz="3200" spc="-145" dirty="0">
                <a:solidFill>
                  <a:srgbClr val="FFFFFF"/>
                </a:solidFill>
              </a:rPr>
              <a:t>QUESTIONS.</a:t>
            </a:r>
            <a:endParaRPr sz="3200"/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z="3200" b="1" spc="-265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3200" b="1" spc="-3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b="1" spc="-250" dirty="0">
                <a:solidFill>
                  <a:srgbClr val="FFFFFF"/>
                </a:solidFill>
                <a:latin typeface="Trebuchet MS"/>
                <a:cs typeface="Trebuchet MS"/>
              </a:rPr>
              <a:t>CREATIVE</a:t>
            </a:r>
            <a:r>
              <a:rPr sz="3200" b="1" spc="-3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b="1" spc="-300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3200" b="1" spc="-3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b="1" spc="-190" dirty="0">
                <a:solidFill>
                  <a:srgbClr val="FFFFFF"/>
                </a:solidFill>
                <a:latin typeface="Trebuchet MS"/>
                <a:cs typeface="Trebuchet MS"/>
              </a:rPr>
              <a:t>ANY</a:t>
            </a:r>
            <a:r>
              <a:rPr sz="3200" b="1" spc="-3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b="1" spc="-325" dirty="0">
                <a:solidFill>
                  <a:srgbClr val="FFFFFF"/>
                </a:solidFill>
                <a:latin typeface="Trebuchet MS"/>
                <a:cs typeface="Trebuchet MS"/>
              </a:rPr>
              <a:t>TABASCO®</a:t>
            </a:r>
            <a:r>
              <a:rPr sz="3200" b="1" spc="-3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b="1" spc="-160" dirty="0">
                <a:solidFill>
                  <a:srgbClr val="FFFFFF"/>
                </a:solidFill>
                <a:latin typeface="Trebuchet MS"/>
                <a:cs typeface="Trebuchet MS"/>
              </a:rPr>
              <a:t>BRAND</a:t>
            </a:r>
            <a:r>
              <a:rPr sz="3200" b="1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b="1" spc="-204" dirty="0">
                <a:solidFill>
                  <a:srgbClr val="FFFFFF"/>
                </a:solidFill>
                <a:latin typeface="Trebuchet MS"/>
                <a:cs typeface="Trebuchet MS"/>
              </a:rPr>
              <a:t>TRADEMARKS</a:t>
            </a:r>
            <a:r>
              <a:rPr sz="3200" b="1" spc="-3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b="1" spc="-254" dirty="0">
                <a:solidFill>
                  <a:srgbClr val="FFFFFF"/>
                </a:solidFill>
                <a:latin typeface="Trebuchet MS"/>
                <a:cs typeface="Trebuchet MS"/>
              </a:rPr>
              <a:t>MUST</a:t>
            </a:r>
            <a:r>
              <a:rPr sz="3200" b="1" spc="-3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b="1" spc="-25" dirty="0">
                <a:solidFill>
                  <a:srgbClr val="FFFFFF"/>
                </a:solidFill>
                <a:latin typeface="Trebuchet MS"/>
                <a:cs typeface="Trebuchet MS"/>
              </a:rPr>
              <a:t>BE </a:t>
            </a:r>
            <a:r>
              <a:rPr sz="3200" b="1" spc="-135" dirty="0">
                <a:solidFill>
                  <a:srgbClr val="FFFFFF"/>
                </a:solidFill>
                <a:latin typeface="Trebuchet MS"/>
                <a:cs typeface="Trebuchet MS"/>
              </a:rPr>
              <a:t>APPROVED.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096000" cy="68579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1415</Words>
  <Application>Microsoft Office PowerPoint</Application>
  <PresentationFormat>Widescreen</PresentationFormat>
  <Paragraphs>140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Arial Black</vt:lpstr>
      <vt:lpstr>Arial MT</vt:lpstr>
      <vt:lpstr>Calibri</vt:lpstr>
      <vt:lpstr>Segoe UI Symbol</vt:lpstr>
      <vt:lpstr>Tahoma</vt:lpstr>
      <vt:lpstr>Trebuchet MS</vt:lpstr>
      <vt:lpstr>Office Theme</vt:lpstr>
      <vt:lpstr>PowerPoint Presentation</vt:lpstr>
      <vt:lpstr>WELCOME</vt:lpstr>
      <vt:lpstr>TABASCO® BRAND IDENTITY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LOGOS, WORDMARK AND CREATIVE</vt:lpstr>
      <vt:lpstr>WORDMARKS FILES FOR THE SAME ARE ATTACGHED.</vt:lpstr>
      <vt:lpstr>BOTTLE WORDMARKS Reach out to your TABASCO® Brand Contact to request access to these brand asset files.</vt:lpstr>
      <vt:lpstr>DIAMOND LOGOS Reach out to your TABASCO® Brand Contact to request access to these brand asset files.</vt:lpstr>
      <vt:lpstr>FLAVOR SPECIFIC LOGOS Reach out to your TABASCO® Brand Contact to request access to these brand asset files.</vt:lpstr>
      <vt:lpstr>CORE COLORS</vt:lpstr>
      <vt:lpstr>FLAVOR COLORS</vt:lpstr>
      <vt:lpstr>TYPOGRAPHY</vt:lpstr>
      <vt:lpstr>PowerPoint Presentation</vt:lpstr>
      <vt:lpstr>BOTTLE LIBRARY OVERVIEW The next few slides show how the bottle library comes to life and all of the options available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STAMPS Used to convey messaging about the tagline and the flavor descriptors in an efficient and visually interesting way</vt:lpstr>
      <vt:lpstr>TRADEMARK/LEGAL GUIDELINES</vt:lpstr>
      <vt:lpstr>PRODUCT NAMES: AT A GLANCE</vt:lpstr>
      <vt:lpstr>NAMING GUIDELINES</vt:lpstr>
      <vt:lpstr>NAMING GUIDELINES CONTINUED</vt:lpstr>
      <vt:lpstr>BOTTLE PHOTOGRAPHY &amp; LOGO USAGES When using a specific bottle photography image or diamond logo, please use the flavor that correlates with the product used in the dish/product</vt:lpstr>
      <vt:lpstr>BOTTLE PHOTOGRAPHY &amp; LOGO USAGES Please ensure when using the bottle photography or diamond logos that nothing blocks the words listed in the diamond.</vt:lpstr>
      <vt:lpstr>TRADEMARK NOTICE The following trademark notice must be used on packaging, tags, labels, etc.</vt:lpstr>
      <vt:lpstr>CREATIVE GUIDELINES</vt:lpstr>
      <vt:lpstr>GLOBAL SOCIAL MEDIA If you’re posting about your partnership on social media, please send any creative to your TABASCO® Brand contact for consideration on the global TABASCO® Brand channels</vt:lpstr>
      <vt:lpstr>PLEASE REACH OUT TO YOUR TABASCO® BRAND CONTACT FOR ANY QUESTIONS.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Kalpesh Bhansali</cp:lastModifiedBy>
  <cp:revision>2</cp:revision>
  <dcterms:created xsi:type="dcterms:W3CDTF">2025-03-19T05:50:51Z</dcterms:created>
  <dcterms:modified xsi:type="dcterms:W3CDTF">2025-03-19T06:16:00Z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2022-08-24T00:00:00Z</vt:filetime>
  </property>
  <property fmtid="{D5CDD505-2E9C-101B-9397-08002B2CF9AE}" pid="3" name="Creator">
    <vt:lpwstr>Acrobat PDFMaker 22 for PowerPoint</vt:lpwstr>
  </property>
  <property fmtid="{D5CDD505-2E9C-101B-9397-08002B2CF9AE}" pid="4" name="LastSaved">
    <vt:filetime>2025-03-19T00:00:00Z</vt:filetime>
  </property>
  <property fmtid="{D5CDD505-2E9C-101B-9397-08002B2CF9AE}" pid="5" name="Producer">
    <vt:lpwstr>Adobe PDF Library 22.2.223</vt:lpwstr>
  </property>
</Properties>
</file>